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sldIdLst>
    <p:sldId id="256" r:id="rId3"/>
    <p:sldId id="257" r:id="rId4"/>
    <p:sldId id="264" r:id="rId5"/>
    <p:sldId id="269" r:id="rId6"/>
    <p:sldId id="259" r:id="rId7"/>
    <p:sldId id="270" r:id="rId8"/>
    <p:sldId id="258" r:id="rId9"/>
    <p:sldId id="273" r:id="rId10"/>
    <p:sldId id="278" r:id="rId11"/>
    <p:sldId id="276" r:id="rId12"/>
    <p:sldId id="277" r:id="rId13"/>
    <p:sldId id="279" r:id="rId14"/>
    <p:sldId id="262" r:id="rId15"/>
    <p:sldId id="263" r:id="rId16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34515" y="2895304"/>
            <a:ext cx="9144000" cy="1286934"/>
          </a:xfrm>
        </p:spPr>
        <p:txBody>
          <a:bodyPr>
            <a:noAutofit/>
          </a:bodyPr>
          <a:lstStyle/>
          <a:p>
            <a:r>
              <a:rPr lang="sk-SK" sz="6600" dirty="0">
                <a:solidFill>
                  <a:schemeClr val="tx1"/>
                </a:solidFill>
                <a:latin typeface="Baskerville Old Face"/>
                <a:cs typeface="Calibri Light" panose="020F0302020204030204"/>
              </a:rPr>
              <a:t>Ako sa svet vysporiadal s pandémiami</a:t>
            </a:r>
            <a:endParaRPr lang="sk-SK" sz="6600" dirty="0">
              <a:solidFill>
                <a:schemeClr val="tx1"/>
              </a:solidFill>
              <a:latin typeface="Baskerville Old Face"/>
              <a:cs typeface="Calibri Light" panose="020F0302020204030204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9581444" y="5704593"/>
            <a:ext cx="2667001" cy="540985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sk-SK" dirty="0">
                <a:solidFill>
                  <a:schemeClr val="tx1"/>
                </a:solidFill>
                <a:cs typeface="Calibri" panose="020F0502020204030204"/>
              </a:rPr>
              <a:t>Natália </a:t>
            </a:r>
            <a:r>
              <a:rPr lang="sk-SK" dirty="0" err="1">
                <a:solidFill>
                  <a:schemeClr val="tx1"/>
                </a:solidFill>
                <a:cs typeface="Calibri" panose="020F0502020204030204"/>
              </a:rPr>
              <a:t>Lengyelova</a:t>
            </a:r>
            <a:r>
              <a:rPr lang="sk-SK" dirty="0">
                <a:solidFill>
                  <a:schemeClr val="tx1"/>
                </a:solidFill>
                <a:cs typeface="Calibri" panose="020F0502020204030204"/>
              </a:rPr>
              <a:t> 1.G</a:t>
            </a:r>
            <a:endParaRPr lang="sk-SK" dirty="0">
              <a:solidFill>
                <a:schemeClr val="tx1"/>
              </a:solidFill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5990" y="868680"/>
            <a:ext cx="4236720" cy="5120640"/>
          </a:xfrm>
        </p:spPr>
        <p:txBody>
          <a:bodyPr>
            <a:normAutofit lnSpcReduction="20000"/>
          </a:bodyPr>
          <a:p>
            <a:pPr lvl="1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tx1"/>
                </a:solidFill>
              </a:rPr>
              <a:t>Poučené hrozivou pandémiou moru z polovice 14. storočia prijali európske prístavy menej či viac prísne bezpečnostné a preventívne opatrenia.</a:t>
            </a:r>
            <a:endParaRPr lang="en-US" sz="280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80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tx1"/>
                </a:solidFill>
              </a:rPr>
              <a:t>Prvé z nich mala mestská republika Ragusa, nazývaná tiež Republika Dubrovník</a:t>
            </a:r>
            <a:endParaRPr lang="en-US" sz="2800"/>
          </a:p>
          <a:p>
            <a:pPr lvl="1">
              <a:buFont typeface="Arial" panose="020B0604020202020204" pitchFamily="34" charset="0"/>
              <a:buChar char="•"/>
            </a:pPr>
            <a:endParaRPr lang="en-US" sz="2800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7823835" y="868680"/>
            <a:ext cx="3462655" cy="5120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35" y="2748280"/>
            <a:ext cx="3223260" cy="181483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867785" y="868680"/>
            <a:ext cx="7305675" cy="2405380"/>
          </a:xfrm>
        </p:spPr>
        <p:txBody>
          <a:bodyPr>
            <a:noAutofit/>
          </a:bodyPr>
          <a:p>
            <a:pPr>
              <a:buFont typeface="Arial" panose="020B0604020202020204" pitchFamily="34" charset="0"/>
              <a:buChar char="•"/>
            </a:pPr>
            <a:endParaRPr lang="en-US" sz="1600">
              <a:sym typeface="+mn-ea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tx1"/>
                </a:solidFill>
              </a:rPr>
              <a:t>Jednomesačnú karanténu pred vstupom do prístavov námorníci vykonávali poväčšine na početných ostrovoch v blízkosti pobrežia Dalmácie</a:t>
            </a:r>
            <a:endParaRPr lang="en-US" sz="2800">
              <a:solidFill>
                <a:schemeClr val="tx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800">
              <a:solidFill>
                <a:schemeClr val="tx1"/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 rot="420000">
            <a:off x="7970520" y="2696845"/>
            <a:ext cx="3474720" cy="24422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80000">
            <a:off x="3973195" y="4091305"/>
            <a:ext cx="3460115" cy="19405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0000">
            <a:off x="177165" y="2460625"/>
            <a:ext cx="3099435" cy="193738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5810" y="102235"/>
            <a:ext cx="5673725" cy="5120640"/>
          </a:xfrm>
        </p:spPr>
        <p:txBody>
          <a:bodyPr/>
          <a:p>
            <a:pPr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tx1"/>
                </a:solidFill>
                <a:sym typeface="+mn-ea"/>
              </a:rPr>
              <a:t>Ak sa po 30 dňoch u nikoho z posádky neprejavili prejavy moru, mohla loď vplávať do cieľového prístavu</a:t>
            </a:r>
            <a:endParaRPr lang="en-US" sz="280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800">
              <a:solidFill>
                <a:schemeClr val="tx1"/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431915" y="3719195"/>
            <a:ext cx="4226560" cy="2169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20" y="2508250"/>
            <a:ext cx="3006090" cy="199263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3641785" y="675679"/>
            <a:ext cx="7315200" cy="5515153"/>
          </a:xfrm>
        </p:spPr>
        <p:txBody>
          <a:bodyPr>
            <a:normAutofit/>
          </a:bodyPr>
          <a:lstStyle/>
          <a:p>
            <a:r>
              <a:rPr lang="sk-SK" sz="2800" b="1">
                <a:solidFill>
                  <a:schemeClr val="tx1"/>
                </a:solidFill>
              </a:rPr>
              <a:t>-  Najznámejšie pandémie:</a:t>
            </a:r>
            <a:r>
              <a:rPr lang="sk-SK" sz="2800" b="1" dirty="0">
                <a:solidFill>
                  <a:schemeClr val="tx1"/>
                </a:solidFill>
                <a:ea typeface="+mn-lt"/>
                <a:cs typeface="+mn-lt"/>
              </a:rPr>
              <a:t> </a:t>
            </a:r>
            <a:r>
              <a:rPr lang="sk-SK" sz="2800">
                <a:solidFill>
                  <a:schemeClr val="tx1"/>
                </a:solidFill>
                <a:ea typeface="+mn-lt"/>
                <a:cs typeface="+mn-lt"/>
              </a:rPr>
              <a:t>HIV/AIDS</a:t>
            </a:r>
            <a:endParaRPr lang="sk-SK" sz="2800">
              <a:solidFill>
                <a:schemeClr val="tx1"/>
              </a:solidFill>
              <a:ea typeface="+mn-lt"/>
              <a:cs typeface="+mn-lt"/>
            </a:endParaRPr>
          </a:p>
          <a:p>
            <a:r>
              <a:rPr lang="sk-SK" sz="2800">
                <a:solidFill>
                  <a:schemeClr val="tx1"/>
                </a:solidFill>
                <a:ea typeface="+mn-lt"/>
                <a:cs typeface="+mn-lt"/>
              </a:rPr>
              <a:t>                                                          Španielska chrípka </a:t>
            </a:r>
            <a:endParaRPr lang="en-US" sz="2800">
              <a:solidFill>
                <a:schemeClr val="tx1"/>
              </a:solidFill>
              <a:ea typeface="+mn-lt"/>
              <a:cs typeface="+mn-lt"/>
            </a:endParaRPr>
          </a:p>
          <a:p>
            <a:r>
              <a:rPr lang="sk-SK" sz="2800">
                <a:solidFill>
                  <a:schemeClr val="tx1"/>
                </a:solidFill>
                <a:ea typeface="+mn-lt"/>
                <a:cs typeface="+mn-lt"/>
              </a:rPr>
              <a:t>                                                          Cholera</a:t>
            </a:r>
            <a:endParaRPr lang="en-US" sz="2800">
              <a:solidFill>
                <a:schemeClr val="tx1"/>
              </a:solidFill>
              <a:ea typeface="+mn-lt"/>
              <a:cs typeface="+mn-lt"/>
            </a:endParaRPr>
          </a:p>
          <a:p>
            <a:r>
              <a:rPr lang="sk-SK" sz="2800">
                <a:solidFill>
                  <a:schemeClr val="tx1"/>
                </a:solidFill>
                <a:ea typeface="+mn-lt"/>
                <a:cs typeface="+mn-lt"/>
              </a:rPr>
              <a:t>                                                          Čierna smrť</a:t>
            </a:r>
            <a:endParaRPr lang="en-US" sz="2800">
              <a:solidFill>
                <a:schemeClr val="tx1"/>
              </a:solidFill>
              <a:ea typeface="+mn-lt"/>
              <a:cs typeface="+mn-lt"/>
            </a:endParaRPr>
          </a:p>
          <a:p>
            <a:r>
              <a:rPr lang="sk-SK" sz="2800">
                <a:solidFill>
                  <a:schemeClr val="tx1"/>
                </a:solidFill>
                <a:ea typeface="+mn-lt"/>
                <a:cs typeface="+mn-lt"/>
              </a:rPr>
              <a:t>                                                          Justiniánsky mor</a:t>
            </a:r>
            <a:endParaRPr lang="en-US" sz="2800">
              <a:solidFill>
                <a:schemeClr val="tx1"/>
              </a:solidFill>
              <a:ea typeface="+mn-lt"/>
              <a:cs typeface="+mn-lt"/>
            </a:endParaRPr>
          </a:p>
          <a:p>
            <a:r>
              <a:rPr lang="sk-SK" sz="2800">
                <a:solidFill>
                  <a:schemeClr val="tx1"/>
                </a:solidFill>
                <a:ea typeface="+mn-lt"/>
                <a:cs typeface="+mn-lt"/>
              </a:rPr>
              <a:t>                                                          Ebola</a:t>
            </a:r>
            <a:endParaRPr lang="en-US" sz="2800">
              <a:solidFill>
                <a:schemeClr val="tx1"/>
              </a:solidFill>
              <a:ea typeface="+mn-lt"/>
              <a:cs typeface="+mn-lt"/>
            </a:endParaRPr>
          </a:p>
          <a:p>
            <a:r>
              <a:rPr lang="sk-SK" sz="2800">
                <a:solidFill>
                  <a:schemeClr val="tx1"/>
                </a:solidFill>
                <a:ea typeface="+mn-lt"/>
                <a:cs typeface="+mn-lt"/>
              </a:rPr>
              <a:t>                                                           Vtáčia chrípka</a:t>
            </a:r>
            <a:endParaRPr lang="en-US" sz="2800">
              <a:solidFill>
                <a:schemeClr val="tx1"/>
              </a:solidFill>
              <a:ea typeface="+mn-lt"/>
              <a:cs typeface="+mn-lt"/>
            </a:endParaRPr>
          </a:p>
          <a:p>
            <a:endParaRPr lang="sk-SK" sz="2800" b="1" dirty="0">
              <a:solidFill>
                <a:schemeClr val="tx1"/>
              </a:solidFill>
            </a:endParaRPr>
          </a:p>
          <a:p>
            <a:endParaRPr lang="sk-SK" b="1" dirty="0">
              <a:solidFill>
                <a:srgbClr val="595959"/>
              </a:solidFill>
            </a:endParaRPr>
          </a:p>
          <a:p>
            <a:endParaRPr lang="sk-SK" sz="2800" dirty="0">
              <a:solidFill>
                <a:schemeClr val="tx1"/>
              </a:solidFill>
            </a:endParaRPr>
          </a:p>
          <a:p>
            <a:endParaRPr lang="sk-SK" sz="2800" dirty="0">
              <a:solidFill>
                <a:schemeClr val="tx1"/>
              </a:solidFill>
            </a:endParaRPr>
          </a:p>
        </p:txBody>
      </p:sp>
      <p:pic>
        <p:nvPicPr>
          <p:cNvPr id="4" name="Obrázok 4" descr="Obrázok, na ktorom je snímka obrazovky, jedlo&#10;&#10;Popis vygenerovaný s veľmi vysokou spoľahlivosťo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000" y="623978"/>
            <a:ext cx="3180565" cy="571068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95394" y="1715390"/>
            <a:ext cx="8839200" cy="1544359"/>
          </a:xfrm>
        </p:spPr>
        <p:txBody>
          <a:bodyPr>
            <a:normAutofit/>
          </a:bodyPr>
          <a:lstStyle/>
          <a:p>
            <a:r>
              <a:rPr lang="sk-SK" sz="6600">
                <a:solidFill>
                  <a:schemeClr val="tx1"/>
                </a:solidFill>
              </a:rPr>
              <a:t>Ďakujem za pozornosť</a:t>
            </a:r>
            <a:endParaRPr lang="sk-SK" sz="66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55024" y="211892"/>
            <a:ext cx="7315200" cy="1053931"/>
          </a:xfrm>
        </p:spPr>
        <p:txBody>
          <a:bodyPr vert="horz" lIns="91440" tIns="45720" rIns="91440" bIns="45720" rtlCol="0" anchor="b">
            <a:noAutofit/>
          </a:bodyPr>
          <a:lstStyle/>
          <a:p>
            <a:br>
              <a:rPr lang="sk-SK" sz="2000" dirty="0">
                <a:solidFill>
                  <a:schemeClr val="tx1"/>
                </a:solidFill>
                <a:latin typeface="TheSerifBold"/>
                <a:ea typeface="TheSerifBold"/>
                <a:cs typeface="TheSerifBold"/>
              </a:rPr>
            </a:br>
            <a:endParaRPr lang="sk-SK" sz="2000">
              <a:solidFill>
                <a:schemeClr val="tx1"/>
              </a:solidFill>
              <a:latin typeface="TheSerifBold"/>
            </a:endParaRPr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3505201" y="735585"/>
            <a:ext cx="8105422" cy="619195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buFont typeface="Arial" panose="020B0604020202020204" pitchFamily="18" charset="2"/>
              <a:buChar char="•"/>
            </a:pPr>
            <a:r>
              <a:rPr lang="sk-SK" sz="3000" dirty="0">
                <a:solidFill>
                  <a:schemeClr val="tx1"/>
                </a:solidFill>
                <a:ea typeface="+mn-lt"/>
                <a:cs typeface="+mn-lt"/>
              </a:rPr>
              <a:t> </a:t>
            </a:r>
            <a:r>
              <a:rPr lang="sk-SK" sz="2800">
                <a:solidFill>
                  <a:schemeClr val="tx1"/>
                </a:solidFill>
                <a:ea typeface="+mn-lt"/>
                <a:cs typeface="+mn-lt"/>
              </a:rPr>
              <a:t>infekčné choroby hromadného výskytu sú od </a:t>
            </a:r>
            <a:r>
              <a:rPr lang="sk-SK" sz="2800" dirty="0">
                <a:solidFill>
                  <a:schemeClr val="tx1"/>
                </a:solidFill>
                <a:ea typeface="+mn-lt"/>
                <a:cs typeface="+mn-lt"/>
              </a:rPr>
              <a:t>nepamäti nevítaným spoločníkom človeka na </a:t>
            </a:r>
            <a:r>
              <a:rPr lang="sk-SK" sz="2800">
                <a:solidFill>
                  <a:schemeClr val="tx1"/>
                </a:solidFill>
                <a:ea typeface="+mn-lt"/>
                <a:cs typeface="+mn-lt"/>
              </a:rPr>
              <a:t>Zemi</a:t>
            </a:r>
            <a:endParaRPr lang="sk-SK" sz="2800" dirty="0">
              <a:solidFill>
                <a:schemeClr val="tx1"/>
              </a:solidFill>
              <a:ea typeface="+mn-lt"/>
              <a:cs typeface="+mn-lt"/>
            </a:endParaRPr>
          </a:p>
          <a:p>
            <a:pPr marL="457200" indent="-457200">
              <a:buFont typeface="Arial" panose="020B0604020202020204" pitchFamily="18" charset="2"/>
              <a:buChar char="•"/>
            </a:pPr>
            <a:r>
              <a:rPr lang="sk-SK" sz="2800">
                <a:solidFill>
                  <a:schemeClr val="tx1"/>
                </a:solidFill>
                <a:ea typeface="+mn-lt"/>
                <a:cs typeface="+mn-lt"/>
              </a:rPr>
              <a:t> globálne epidémie sú staré ako ľudstvo samo</a:t>
            </a:r>
            <a:endParaRPr lang="sk-SK" sz="2800" dirty="0">
              <a:solidFill>
                <a:schemeClr val="tx1"/>
              </a:solidFill>
              <a:ea typeface="+mn-lt"/>
              <a:cs typeface="+mn-lt"/>
            </a:endParaRPr>
          </a:p>
        </p:txBody>
      </p:sp>
      <p:pic>
        <p:nvPicPr>
          <p:cNvPr id="5" name="Obrázok 5" descr="Obrázok, na ktorom je budova, staré, ulica, predné&#10;&#10;Popis vygenerovaný s veľmi vysokou spoľahlivosťo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6330" y="3559117"/>
            <a:ext cx="3103531" cy="2183919"/>
          </a:xfrm>
          <a:prstGeom prst="rect">
            <a:avLst/>
          </a:prstGeom>
        </p:spPr>
      </p:pic>
      <p:pic>
        <p:nvPicPr>
          <p:cNvPr id="6" name="Obrázok 6" descr="Obrázok, na ktorom je fotografia, staré, skupina, vonkajšie&#10;&#10;Popis vygenerovaný s veľmi vysokou spoľahlivosťou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93131"/>
            <a:ext cx="3117011" cy="2010644"/>
          </a:xfrm>
          <a:prstGeom prst="rect">
            <a:avLst/>
          </a:prstGeom>
        </p:spPr>
      </p:pic>
      <p:pic>
        <p:nvPicPr>
          <p:cNvPr id="7" name="Obrázok 7" descr="Obrázok, na ktorom je budova, vnútri, fotografia, vyplnené&#10;&#10;Popis vygenerovaný s veľmi vysokou spoľahlivosťou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703" y="3009729"/>
            <a:ext cx="6581953" cy="319642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3512389" y="761943"/>
            <a:ext cx="7689011" cy="5241984"/>
          </a:xfrm>
        </p:spPr>
        <p:txBody>
          <a:bodyPr/>
          <a:lstStyle/>
          <a:p>
            <a:pPr marL="457200" indent="-457200">
              <a:buFont typeface="Arial,Sans-Serif"/>
              <a:buChar char="•"/>
            </a:pPr>
            <a:r>
              <a:rPr lang="sk-SK" sz="2800">
                <a:solidFill>
                  <a:schemeClr val="tx1"/>
                </a:solidFill>
              </a:rPr>
              <a:t>choroby sa začali rozširovať, keď ľudia začali cestovať, venovať sa poľnohospodárstvu a medzinárodnému obchodu začali dovážať choroby z rôznych krajín</a:t>
            </a:r>
            <a:endParaRPr lang="sk-SK" sz="2800">
              <a:solidFill>
                <a:schemeClr val="tx1"/>
              </a:solidFill>
              <a:ea typeface="+mn-lt"/>
              <a:cs typeface="+mn-lt"/>
            </a:endParaRPr>
          </a:p>
          <a:p>
            <a:endParaRPr lang="sk-SK" sz="2800" dirty="0"/>
          </a:p>
        </p:txBody>
      </p:sp>
      <p:pic>
        <p:nvPicPr>
          <p:cNvPr id="4" name="Obrázok 4" descr="Obrázok, na ktorom je budova, vonkajšie, cesta, fotografia&#10;&#10;Popis vygenerovaný s veľmi vysokou spoľahlivosťo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1797" y="944991"/>
            <a:ext cx="2944483" cy="2293826"/>
          </a:xfrm>
          <a:prstGeom prst="rect">
            <a:avLst/>
          </a:prstGeom>
        </p:spPr>
      </p:pic>
      <p:pic>
        <p:nvPicPr>
          <p:cNvPr id="5" name="Obrázok 5" descr="Obrázok, na ktorom je vonkajšie, vlak, sledovať, trávnik&#10;&#10;Popis vygenerovaný s veľmi vysokou spoľahlivosťou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69" y="3739205"/>
            <a:ext cx="3289540" cy="2183173"/>
          </a:xfrm>
          <a:prstGeom prst="rect">
            <a:avLst/>
          </a:prstGeom>
        </p:spPr>
      </p:pic>
      <p:pic>
        <p:nvPicPr>
          <p:cNvPr id="6" name="Obrázok 6" descr="Obrázok, na ktorom je osoba, vonkajšie, muž, budova&#10;&#10;Popis vygenerovaný s veľmi vysokou spoľahlivosťou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8565" y="2941955"/>
            <a:ext cx="5262245" cy="29806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6" name="Content Placeholder 5"/>
          <p:cNvSpPr/>
          <p:nvPr>
            <p:ph sz="half" idx="1"/>
          </p:nvPr>
        </p:nvSpPr>
        <p:spPr>
          <a:xfrm>
            <a:off x="3867785" y="868680"/>
            <a:ext cx="7463155" cy="2644140"/>
          </a:xfrm>
        </p:spPr>
        <p:txBody>
          <a:bodyPr/>
          <a:p>
            <a:pPr>
              <a:buFont typeface="Arial" panose="020B0604020202020204" pitchFamily="34" charset="0"/>
              <a:buChar char="•"/>
            </a:pPr>
            <a:r>
              <a:rPr lang="sk-SK" altLang="en-US" sz="2800">
                <a:solidFill>
                  <a:schemeClr val="tx1"/>
                </a:solidFill>
              </a:rPr>
              <a:t>čím bežnejší a častejší bol kontakt ľudí s domestikovanými zvieratami a následný kontakt medzi ľuďmi, tým rýchlejšie sa epidémie šírili</a:t>
            </a:r>
            <a:endParaRPr lang="sk-SK" altLang="en-US" sz="280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k-SK" altLang="en-US" sz="2800">
                <a:solidFill>
                  <a:schemeClr val="tx1"/>
                </a:solidFill>
              </a:rPr>
              <a:t>veľa chorôb sa rozšírilo v tomto období </a:t>
            </a:r>
            <a:endParaRPr lang="sk-SK" altLang="en-US" sz="2800">
              <a:solidFill>
                <a:schemeClr val="tx1"/>
              </a:solidFill>
            </a:endParaRPr>
          </a:p>
        </p:txBody>
      </p:sp>
      <p:pic>
        <p:nvPicPr>
          <p:cNvPr id="7" name="Content Placeholder 6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 rot="360000">
            <a:off x="6519545" y="3496945"/>
            <a:ext cx="4130040" cy="2319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2684780"/>
            <a:ext cx="2984500" cy="172593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Zástupný text 3"/>
          <p:cNvSpPr>
            <a:spLocks noGrp="1"/>
          </p:cNvSpPr>
          <p:nvPr>
            <p:ph type="body" idx="1"/>
          </p:nvPr>
        </p:nvSpPr>
        <p:spPr>
          <a:xfrm>
            <a:off x="4734463" y="761943"/>
            <a:ext cx="6797616" cy="532824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" panose="020B0604020202020204" pitchFamily="18" charset="2"/>
              <a:buChar char="•"/>
            </a:pPr>
            <a:r>
              <a:rPr lang="en-US" sz="2800">
                <a:solidFill>
                  <a:schemeClr val="tx1"/>
                </a:solidFill>
              </a:rPr>
              <a:t>kedysi ľudia verili, že duchovia alebo bohovia ich rozsiahlou smrteľnou chorobou trestajú za ich chyby. Tento nevedecký prístup v minulosti často viedol k nesprávnym reakciám na epidémie a následnému vyhubeniu státisícových populácií</a:t>
            </a:r>
            <a:endParaRPr lang="en-US" sz="2800">
              <a:solidFill>
                <a:schemeClr val="tx1"/>
              </a:solidFill>
              <a:ea typeface="+mn-lt"/>
              <a:cs typeface="+mn-lt"/>
            </a:endParaRPr>
          </a:p>
          <a:p>
            <a:pPr marL="342900" indent="-342900">
              <a:buFont typeface="Arial" panose="020B0604020202020204" pitchFamily="18" charset="2"/>
              <a:buChar char="•"/>
            </a:pPr>
            <a:endParaRPr lang="en-US" sz="28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>
              <a:buFont typeface="Arial" panose="020B0604020202020204" pitchFamily="18" charset="2"/>
              <a:buChar char="•"/>
            </a:pPr>
            <a:endParaRPr lang="en-US" sz="2800" dirty="0">
              <a:solidFill>
                <a:srgbClr val="000000"/>
              </a:solidFill>
            </a:endParaRPr>
          </a:p>
          <a:p>
            <a:endParaRPr lang="sk-SK" sz="3000" dirty="0"/>
          </a:p>
        </p:txBody>
      </p:sp>
      <p:pic>
        <p:nvPicPr>
          <p:cNvPr id="2" name="Obrázok 2" descr="Obrázok, na ktorom je text, vonkajšie, voda, fotografia&#10;&#10;Popis vygenerovaný s veľmi vysokou spoľahlivosťo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09080" y="3686175"/>
            <a:ext cx="4585335" cy="2193925"/>
          </a:xfrm>
          <a:prstGeom prst="rect">
            <a:avLst/>
          </a:prstGeom>
        </p:spPr>
      </p:pic>
      <p:pic>
        <p:nvPicPr>
          <p:cNvPr id="3" name="Obrázok 4" descr="Obrázok, na ktorom je vonkajšie, text, fotografia, bejzbal&#10;&#10;Popis vygenerovaný s veľmi vysokou spoľahlivosťou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23" y="975547"/>
            <a:ext cx="4382218" cy="2462754"/>
          </a:xfrm>
          <a:prstGeom prst="rect">
            <a:avLst/>
          </a:prstGeom>
        </p:spPr>
      </p:pic>
      <p:pic>
        <p:nvPicPr>
          <p:cNvPr id="5" name="Obrázok 5" descr="Obrázok, na ktorom je budova, ulica, staré, ľudia&#10;&#10;Popis vygenerovaný s veľmi vysokou spoľahlivosťou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43" y="3623461"/>
            <a:ext cx="3332671" cy="225651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6" name="Content Placeholder 5"/>
          <p:cNvSpPr/>
          <p:nvPr>
            <p:ph sz="half" idx="1"/>
          </p:nvPr>
        </p:nvSpPr>
        <p:spPr/>
        <p:txBody>
          <a:bodyPr/>
          <a:p>
            <a:pPr>
              <a:buFont typeface="Arial" panose="020B0604020202020204" pitchFamily="34" charset="0"/>
              <a:buChar char="•"/>
            </a:pPr>
            <a:r>
              <a:rPr lang="sk-SK" altLang="en-US" sz="2800">
                <a:solidFill>
                  <a:schemeClr val="tx1"/>
                </a:solidFill>
              </a:rPr>
              <a:t>časom sa poznanie príčin chorôb medzi ľuďmi zlepšilo </a:t>
            </a:r>
            <a:endParaRPr lang="sk-SK" altLang="en-US" sz="280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sk-SK" altLang="en-US" sz="280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k-SK" altLang="en-US" sz="2800">
                <a:solidFill>
                  <a:schemeClr val="tx1"/>
                </a:solidFill>
              </a:rPr>
              <a:t>úmrtnosť za infekčné choroby sa začala postupne znižovať</a:t>
            </a:r>
            <a:endParaRPr lang="sk-SK" altLang="en-US" sz="280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sk-SK" altLang="en-US" sz="2800">
              <a:solidFill>
                <a:schemeClr val="tx1"/>
              </a:solidFill>
            </a:endParaRPr>
          </a:p>
        </p:txBody>
      </p:sp>
      <p:pic>
        <p:nvPicPr>
          <p:cNvPr id="7" name="Content Placeholder 6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7462520" y="1813560"/>
            <a:ext cx="4018280" cy="28187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00000" flipH="1">
            <a:off x="262890" y="2526030"/>
            <a:ext cx="2927350" cy="19513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3515052" y="721740"/>
            <a:ext cx="7315200" cy="627662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18" charset="2"/>
              <a:buChar char="•"/>
            </a:pPr>
            <a:endParaRPr lang="sk-SK" sz="28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457200">
              <a:buFont typeface="Arial" panose="020B0604020202020204" pitchFamily="18" charset="2"/>
              <a:buChar char="•"/>
            </a:pPr>
            <a:r>
              <a:rPr lang="sk-SK" sz="28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vďačíme za to nielen zlepšujúcej sa zdravotnej starostlivosti, ale aj pochopeniu faktorov, ktoré prispievajú k šíreniu infekčných chorôb</a:t>
            </a:r>
            <a:r>
              <a:rPr lang="sk-SK" sz="28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 </a:t>
            </a:r>
            <a:endParaRPr lang="sk-SK" sz="2800" dirty="0">
              <a:solidFill>
                <a:schemeClr val="tx1">
                  <a:lumMod val="95000"/>
                  <a:lumOff val="5000"/>
                </a:schemeClr>
              </a:solidFill>
              <a:ea typeface="+mn-lt"/>
              <a:cs typeface="+mn-lt"/>
            </a:endParaRPr>
          </a:p>
          <a:p>
            <a:pPr marL="457200" indent="-457200">
              <a:buFont typeface="Arial" panose="020B0604020202020204" pitchFamily="18" charset="2"/>
              <a:buChar char="•"/>
            </a:pPr>
            <a:endParaRPr lang="sk-SK" sz="2800">
              <a:solidFill>
                <a:schemeClr val="tx1">
                  <a:lumMod val="85000"/>
                  <a:lumOff val="15000"/>
                </a:schemeClr>
              </a:solidFill>
              <a:ea typeface="+mn-lt"/>
              <a:cs typeface="+mn-lt"/>
            </a:endParaRPr>
          </a:p>
          <a:p>
            <a:pPr marL="457200" indent="-457200">
              <a:buFont typeface="Arial" panose="020B0604020202020204" pitchFamily="18" charset="2"/>
              <a:buChar char="•"/>
            </a:pPr>
            <a:endParaRPr lang="en-US" sz="28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457200" indent="-457200">
              <a:buFont typeface="Arial" panose="020B0604020202020204" pitchFamily="18" charset="2"/>
              <a:buChar char="•"/>
            </a:pPr>
            <a:endParaRPr lang="sk-SK" sz="2800" dirty="0">
              <a:solidFill>
                <a:schemeClr val="tx1">
                  <a:lumMod val="95000"/>
                  <a:lumOff val="5000"/>
                </a:schemeClr>
              </a:solidFill>
              <a:ea typeface="+mn-lt"/>
              <a:cs typeface="+mn-lt"/>
            </a:endParaRPr>
          </a:p>
        </p:txBody>
      </p:sp>
      <p:pic>
        <p:nvPicPr>
          <p:cNvPr id="2" name="Obrázok 3" descr="Obrázok, na ktorom je vonkajšie, budova, osoba, fotografia&#10;&#10;Popis vygenerovaný s veľmi vysokou spoľahlivosťo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83810" y="3258185"/>
            <a:ext cx="5478780" cy="2877820"/>
          </a:xfrm>
          <a:prstGeom prst="rect">
            <a:avLst/>
          </a:prstGeom>
        </p:spPr>
      </p:pic>
      <p:pic>
        <p:nvPicPr>
          <p:cNvPr id="4" name="Obrázok 4" descr="Obrázok, na ktorom je text, žena, stojaci, mladé&#10;&#10;Popis vygenerovaný s veľmi vysokou spoľahlivosťou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882" y="1350280"/>
            <a:ext cx="3577084" cy="415744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altLang="en-US" sz="2800">
                <a:solidFill>
                  <a:schemeClr val="tx1"/>
                </a:solidFill>
              </a:rPr>
              <a:t>karanténu v 14. storočí vymysleli Taliani, a to v snahe chrániť pobrežné mestá pre mórovými epidémiami   </a:t>
            </a:r>
            <a:endParaRPr lang="sk-SK" altLang="en-US" sz="280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836035" y="850900"/>
            <a:ext cx="4663440" cy="261874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83400" y="3724910"/>
            <a:ext cx="4502150" cy="275145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785" y="868680"/>
            <a:ext cx="7741285" cy="2074545"/>
          </a:xfrm>
        </p:spPr>
        <p:txBody>
          <a:bodyPr/>
          <a:p>
            <a:pPr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tx1"/>
                </a:solidFill>
                <a:sym typeface="+mn-ea"/>
              </a:rPr>
              <a:t>Historické záznamy dokazujú, že v republike platila už od roku 1377 povinná karanténa pre každého návštevníka, ktorý do krajiny pricestoval po mori</a:t>
            </a:r>
            <a:endParaRPr lang="en-US">
              <a:sym typeface="+mn-ea"/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 rot="480000">
            <a:off x="7904480" y="2416810"/>
            <a:ext cx="3704590" cy="22263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00000">
            <a:off x="3769995" y="3773805"/>
            <a:ext cx="3886200" cy="27292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0000">
            <a:off x="316865" y="2280285"/>
            <a:ext cx="2821305" cy="18827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2175</Words>
  <Application>WPS Presentation</Application>
  <PresentationFormat>Širokouhlá</PresentationFormat>
  <Paragraphs>60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31" baseType="lpstr">
      <vt:lpstr>Arial</vt:lpstr>
      <vt:lpstr>SimSun</vt:lpstr>
      <vt:lpstr>Wingdings</vt:lpstr>
      <vt:lpstr>Wingdings 2</vt:lpstr>
      <vt:lpstr>Baskerville Old Face</vt:lpstr>
      <vt:lpstr>Calibri Light</vt:lpstr>
      <vt:lpstr>Calibri</vt:lpstr>
      <vt:lpstr>TheSerifBold</vt:lpstr>
      <vt:lpstr>Arial</vt:lpstr>
      <vt:lpstr>Arial,Sans-Serif</vt:lpstr>
      <vt:lpstr>Segoe Print</vt:lpstr>
      <vt:lpstr>Corbel</vt:lpstr>
      <vt:lpstr>Microsoft YaHei</vt:lpstr>
      <vt:lpstr/>
      <vt:lpstr>Arial Unicode MS</vt:lpstr>
      <vt:lpstr>Wingdings</vt:lpstr>
      <vt:lpstr>Frame</vt:lpstr>
      <vt:lpstr>Ako sa svet vysporiadal s pandémiami</vt:lpstr>
      <vt:lpstr>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karanténu v 14. storočí vymysleli Taliani, a to v snahe chrániť pobrežné mestá pre mórovými epidémiami 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Ďakujem za pozornosť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/>
  <cp:lastModifiedBy>ASUS</cp:lastModifiedBy>
  <cp:revision>753</cp:revision>
  <dcterms:created xsi:type="dcterms:W3CDTF">2020-05-20T16:50:00Z</dcterms:created>
  <dcterms:modified xsi:type="dcterms:W3CDTF">2020-05-25T14:43:45Z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1033-11.2.0.8342</vt:lpwstr>
  </property>
</Properties>
</file>