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04BE84-2854-54EC-9CDF-1A33F24D2995}" v="882" dt="2020-06-02T13:19:53.3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02194-459A-49D0-83F6-5D7A07E9E7B7}" type="datetimeFigureOut">
              <a:rPr lang="sk-SK"/>
              <a:t>2.6.2020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3AA2D-60AB-41D1-B2F1-9486944FC896}" type="slidenum">
              <a:rPr lang="sk-SK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4408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 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3AA2D-60AB-41D1-B2F1-9486944FC896}" type="slidenum">
              <a:rPr lang="sk-SK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3706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53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262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427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32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91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35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472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89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767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2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61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5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29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5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9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873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95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72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CE3D4922-3D1C-4679-9A86-15BFC1A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9F52C08-8FCD-4D4F-96B5-F1ED8C65A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2"/>
            <a:ext cx="4321766" cy="6857999"/>
          </a:xfrm>
          <a:custGeom>
            <a:avLst/>
            <a:gdLst>
              <a:gd name="connsiteX0" fmla="*/ 0 w 4321766"/>
              <a:gd name="connsiteY0" fmla="*/ 0 h 6857999"/>
              <a:gd name="connsiteX1" fmla="*/ 4039834 w 4321766"/>
              <a:gd name="connsiteY1" fmla="*/ 0 h 6857999"/>
              <a:gd name="connsiteX2" fmla="*/ 3176234 w 4321766"/>
              <a:gd name="connsiteY2" fmla="*/ 5223932 h 6857999"/>
              <a:gd name="connsiteX3" fmla="*/ 4321766 w 4321766"/>
              <a:gd name="connsiteY3" fmla="*/ 6857999 h 6857999"/>
              <a:gd name="connsiteX4" fmla="*/ 0 w 4321766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1766" h="6857999">
                <a:moveTo>
                  <a:pt x="0" y="0"/>
                </a:moveTo>
                <a:lnTo>
                  <a:pt x="4039834" y="0"/>
                </a:lnTo>
                <a:lnTo>
                  <a:pt x="3176234" y="5223932"/>
                </a:lnTo>
                <a:lnTo>
                  <a:pt x="4321766" y="6857999"/>
                </a:lnTo>
                <a:lnTo>
                  <a:pt x="0" y="6857999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2238778-9D1D-45F4-BB78-76F208A22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93667F4D-F2CD-4E50-BACC-24766910F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20CAAE25-D2F2-493F-9569-EC552C1AD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42D5E996-541D-42BA-8B22-F7E96752C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6BDB86F1-7C07-4D49-B9C9-7837A1FB2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92FDEA97-0861-44C0-9B26-4BB5F777A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A9F3AA02-C861-444A-9178-0BD3D3CE1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50405" y="1396180"/>
            <a:ext cx="6698127" cy="3842570"/>
          </a:xfrm>
        </p:spPr>
        <p:txBody>
          <a:bodyPr anchor="ctr">
            <a:normAutofit/>
          </a:bodyPr>
          <a:lstStyle/>
          <a:p>
            <a:pPr algn="ctr"/>
            <a:r>
              <a:rPr lang="sk-SK" sz="7200" dirty="0">
                <a:latin typeface="Century Gothic"/>
                <a:cs typeface="Calibri Light"/>
              </a:rPr>
              <a:t>CHOROBY </a:t>
            </a:r>
            <a:br>
              <a:rPr lang="sk-SK" sz="7200" dirty="0">
                <a:latin typeface="Century Gothic"/>
                <a:cs typeface="Calibri Light"/>
              </a:rPr>
            </a:br>
            <a:r>
              <a:rPr lang="sk-SK" sz="7200" dirty="0">
                <a:latin typeface="Century Gothic"/>
                <a:cs typeface="Calibri Light"/>
              </a:rPr>
              <a:t>V RÍMSKEJ RIŠI</a:t>
            </a:r>
            <a:endParaRPr lang="sk-SK" sz="7200" dirty="0">
              <a:latin typeface="Century Gothic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3467" y="1396180"/>
            <a:ext cx="2531516" cy="38425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>
                <a:latin typeface="Avenir Next LT Pro"/>
                <a:cs typeface="Calibri"/>
              </a:rPr>
              <a:t>Ema </a:t>
            </a:r>
            <a:r>
              <a:rPr lang="sk-SK" err="1">
                <a:latin typeface="Avenir Next LT Pro"/>
                <a:cs typeface="Calibri"/>
              </a:rPr>
              <a:t>Horovčáková</a:t>
            </a:r>
            <a:r>
              <a:rPr lang="sk-SK">
                <a:latin typeface="Avenir Next LT Pro"/>
                <a:cs typeface="Calibri"/>
              </a:rPr>
              <a:t> 1.G</a:t>
            </a:r>
          </a:p>
        </p:txBody>
      </p:sp>
    </p:spTree>
    <p:extLst>
      <p:ext uri="{BB962C8B-B14F-4D97-AF65-F5344CB8AC3E}">
        <p14:creationId xmlns:p14="http://schemas.microsoft.com/office/powerpoint/2010/main" val="3676557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4C41CF4-4A13-4AA9-9300-CB7A2E37C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CCD7965-668A-461C-A646-E8AB722B1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80" y="979144"/>
            <a:ext cx="3173688" cy="2008356"/>
          </a:xfrm>
          <a:custGeom>
            <a:avLst/>
            <a:gdLst>
              <a:gd name="connsiteX0" fmla="*/ 0 w 3173688"/>
              <a:gd name="connsiteY0" fmla="*/ 0 h 2008356"/>
              <a:gd name="connsiteX1" fmla="*/ 3173688 w 3173688"/>
              <a:gd name="connsiteY1" fmla="*/ 0 h 2008356"/>
              <a:gd name="connsiteX2" fmla="*/ 3173688 w 3173688"/>
              <a:gd name="connsiteY2" fmla="*/ 2008355 h 2008356"/>
              <a:gd name="connsiteX3" fmla="*/ 0 w 3173688"/>
              <a:gd name="connsiteY3" fmla="*/ 2008355 h 2008356"/>
              <a:gd name="connsiteX4" fmla="*/ 0 w 3173688"/>
              <a:gd name="connsiteY4" fmla="*/ 0 h 2008356"/>
              <a:gd name="connsiteX0" fmla="*/ 0 w 3173688"/>
              <a:gd name="connsiteY0" fmla="*/ 0 h 2008356"/>
              <a:gd name="connsiteX1" fmla="*/ 3173688 w 3173688"/>
              <a:gd name="connsiteY1" fmla="*/ 0 h 2008356"/>
              <a:gd name="connsiteX2" fmla="*/ 3173688 w 3173688"/>
              <a:gd name="connsiteY2" fmla="*/ 2008355 h 2008356"/>
              <a:gd name="connsiteX3" fmla="*/ 0 w 3173688"/>
              <a:gd name="connsiteY3" fmla="*/ 2008355 h 2008356"/>
              <a:gd name="connsiteX4" fmla="*/ 0 w 3173688"/>
              <a:gd name="connsiteY4" fmla="*/ 0 h 200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3688" h="2008356" fill="none" extrusionOk="0">
                <a:moveTo>
                  <a:pt x="0" y="0"/>
                </a:moveTo>
                <a:cubicBezTo>
                  <a:pt x="667701" y="-243333"/>
                  <a:pt x="1424333" y="-228266"/>
                  <a:pt x="3173688" y="0"/>
                </a:cubicBezTo>
                <a:cubicBezTo>
                  <a:pt x="3101435" y="995656"/>
                  <a:pt x="3188643" y="1258991"/>
                  <a:pt x="3173688" y="2008355"/>
                </a:cubicBezTo>
                <a:cubicBezTo>
                  <a:pt x="2628551" y="2295501"/>
                  <a:pt x="549868" y="2103045"/>
                  <a:pt x="0" y="2008355"/>
                </a:cubicBezTo>
                <a:cubicBezTo>
                  <a:pt x="-75198" y="1666586"/>
                  <a:pt x="170272" y="695949"/>
                  <a:pt x="0" y="0"/>
                </a:cubicBezTo>
                <a:close/>
              </a:path>
              <a:path w="3173688" h="2008356" stroke="0" extrusionOk="0">
                <a:moveTo>
                  <a:pt x="0" y="0"/>
                </a:moveTo>
                <a:cubicBezTo>
                  <a:pt x="1150023" y="102655"/>
                  <a:pt x="2301533" y="-326474"/>
                  <a:pt x="3173688" y="0"/>
                </a:cubicBezTo>
                <a:cubicBezTo>
                  <a:pt x="3100404" y="194313"/>
                  <a:pt x="3216726" y="1252253"/>
                  <a:pt x="3173688" y="2008355"/>
                </a:cubicBezTo>
                <a:cubicBezTo>
                  <a:pt x="1736529" y="1644467"/>
                  <a:pt x="1119092" y="2125602"/>
                  <a:pt x="0" y="2008355"/>
                </a:cubicBezTo>
                <a:cubicBezTo>
                  <a:pt x="-101016" y="1530624"/>
                  <a:pt x="33639" y="352558"/>
                  <a:pt x="0" y="0"/>
                </a:cubicBezTo>
                <a:close/>
              </a:path>
            </a:pathLst>
          </a:custGeom>
          <a:noFill/>
          <a:ln w="12700">
            <a:solidFill>
              <a:srgbClr val="4472C4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659757189">
                  <a:custGeom>
                    <a:avLst/>
                    <a:gdLst>
                      <a:gd name="connsiteX0" fmla="*/ 0 w 7257455"/>
                      <a:gd name="connsiteY0" fmla="*/ 0 h 968828"/>
                      <a:gd name="connsiteX1" fmla="*/ 7257455 w 7257455"/>
                      <a:gd name="connsiteY1" fmla="*/ 0 h 968828"/>
                      <a:gd name="connsiteX2" fmla="*/ 7257455 w 7257455"/>
                      <a:gd name="connsiteY2" fmla="*/ 968828 h 968828"/>
                      <a:gd name="connsiteX3" fmla="*/ 0 w 7257455"/>
                      <a:gd name="connsiteY3" fmla="*/ 968828 h 968828"/>
                      <a:gd name="connsiteX4" fmla="*/ 0 w 7257455"/>
                      <a:gd name="connsiteY4" fmla="*/ 0 h 968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57455" h="968828" fill="none" extrusionOk="0">
                        <a:moveTo>
                          <a:pt x="0" y="0"/>
                        </a:moveTo>
                        <a:cubicBezTo>
                          <a:pt x="904591" y="-142604"/>
                          <a:pt x="3751073" y="13376"/>
                          <a:pt x="7257455" y="0"/>
                        </a:cubicBezTo>
                        <a:cubicBezTo>
                          <a:pt x="7234384" y="474286"/>
                          <a:pt x="7310796" y="624018"/>
                          <a:pt x="7257455" y="968828"/>
                        </a:cubicBezTo>
                        <a:cubicBezTo>
                          <a:pt x="6009606" y="1089921"/>
                          <a:pt x="1427648" y="1050462"/>
                          <a:pt x="0" y="968828"/>
                        </a:cubicBezTo>
                        <a:cubicBezTo>
                          <a:pt x="-82361" y="771840"/>
                          <a:pt x="-6564" y="360570"/>
                          <a:pt x="0" y="0"/>
                        </a:cubicBezTo>
                        <a:close/>
                      </a:path>
                      <a:path w="7257455" h="968828" stroke="0" extrusionOk="0">
                        <a:moveTo>
                          <a:pt x="0" y="0"/>
                        </a:moveTo>
                        <a:cubicBezTo>
                          <a:pt x="2668956" y="79897"/>
                          <a:pt x="4853558" y="-69443"/>
                          <a:pt x="7257455" y="0"/>
                        </a:cubicBezTo>
                        <a:cubicBezTo>
                          <a:pt x="7242506" y="103288"/>
                          <a:pt x="7302949" y="666920"/>
                          <a:pt x="7257455" y="968828"/>
                        </a:cubicBezTo>
                        <a:cubicBezTo>
                          <a:pt x="4352255" y="803914"/>
                          <a:pt x="2587675" y="1004183"/>
                          <a:pt x="0" y="968828"/>
                        </a:cubicBezTo>
                        <a:cubicBezTo>
                          <a:pt x="22194" y="748334"/>
                          <a:pt x="49292" y="21636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l"/>
            <a:r>
              <a:rPr lang="sk-SK" dirty="0">
                <a:solidFill>
                  <a:srgbClr val="00B0F0"/>
                </a:solidFill>
                <a:latin typeface="Century Gothic"/>
              </a:rPr>
              <a:t>NERO A JESENNÝ MOR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A77B115-9FF3-46AE-AE08-826DEB9A6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27197" y="1923563"/>
            <a:ext cx="0" cy="301752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F3AB07A-475E-4473-8002-77470C6D5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681" y="220086"/>
            <a:ext cx="7115628" cy="66384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Font typeface="Wingdings"/>
              <a:buChar char="Ø"/>
            </a:pPr>
            <a:r>
              <a:rPr lang="sk-SK" sz="2300" dirty="0">
                <a:latin typeface="Avenir Next LT Pro"/>
                <a:ea typeface="+mn-lt"/>
                <a:cs typeface="+mn-lt"/>
              </a:rPr>
              <a:t>18. júla v roku 64 n. l. vypukol v Ríme veľký požiar, ktorý sa považuje ako intriga vládcu Nera. Ten chcel všetko zničiť a zrealizovať svoj nový plán výstavby mesta. </a:t>
            </a:r>
          </a:p>
          <a:p>
            <a:pPr marL="342900" indent="-342900">
              <a:buFont typeface="Wingdings"/>
              <a:buChar char="Ø"/>
            </a:pPr>
            <a:r>
              <a:rPr lang="sk-SK" sz="2300" dirty="0">
                <a:latin typeface="Avenir Next LT Pro"/>
                <a:ea typeface="+mn-lt"/>
                <a:cs typeface="+mn-lt"/>
              </a:rPr>
              <a:t>Z podpaľačstva obvinil nevinných kresťanov a označil ich za protispoločenskú sektu. Zmobilizoval rímsku verejnosť, aby prenasledovala kresťanov. </a:t>
            </a:r>
          </a:p>
          <a:p>
            <a:pPr marL="342900" indent="-342900">
              <a:buFont typeface="Wingdings"/>
              <a:buChar char="Ø"/>
            </a:pPr>
            <a:r>
              <a:rPr lang="sk-SK" sz="2300" dirty="0">
                <a:latin typeface="Avenir Next LT Pro"/>
                <a:ea typeface="+mn-lt"/>
                <a:cs typeface="+mn-lt"/>
              </a:rPr>
              <a:t>Následkom toho boli niektorí kresťania zabití, roztrhaní zvieratami a spálení zaživa. Rimania, ktorí verili Nerovi a prenasledovali kresťanov, sa čoskoro stretli s odplatou. </a:t>
            </a:r>
          </a:p>
          <a:p>
            <a:pPr marL="342900" indent="-342900">
              <a:buFont typeface="Wingdings"/>
              <a:buChar char="Ø"/>
            </a:pPr>
            <a:r>
              <a:rPr lang="sk-SK" sz="2300" dirty="0">
                <a:latin typeface="Avenir Next LT Pro"/>
                <a:ea typeface="+mn-lt"/>
                <a:cs typeface="+mn-lt"/>
              </a:rPr>
              <a:t>Nasledujúcu jeseň vypukla v Ríme epidémia a zabila 30 000 ľudí. O tri roky neskôr prebehlo povstanie proti Nerovi. V roku 68 n. l. utiekol z Ríma a zomrel, pravdepodobne samovraždou.</a:t>
            </a:r>
            <a:endParaRPr lang="sk-SK" sz="2300">
              <a:latin typeface="Avenir Next LT Pro"/>
            </a:endParaRPr>
          </a:p>
          <a:p>
            <a:endParaRPr lang="sk-SK" sz="2000">
              <a:latin typeface="Avenir Next LT Pro"/>
            </a:endParaRPr>
          </a:p>
        </p:txBody>
      </p:sp>
      <p:pic>
        <p:nvPicPr>
          <p:cNvPr id="4" name="Obrázok 4" descr="Obrázok, na ktorom je muž, osoba, pozeranie, vnútri&#10;&#10;Popis vygenerovaný s veľmi vysokou spoľahlivosťou">
            <a:extLst>
              <a:ext uri="{FF2B5EF4-FFF2-40B4-BE49-F238E27FC236}">
                <a16:creationId xmlns:a16="http://schemas.microsoft.com/office/drawing/2014/main" id="{3A752913-9F10-4528-ACA6-DA67D7175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67" y="3605146"/>
            <a:ext cx="3175686" cy="236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21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objekt pre obsah 12">
            <a:extLst>
              <a:ext uri="{FF2B5EF4-FFF2-40B4-BE49-F238E27FC236}">
                <a16:creationId xmlns:a16="http://schemas.microsoft.com/office/drawing/2014/main" id="{1DAF22FF-5109-4C61-90A3-05616AAA58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9090" y="1317759"/>
            <a:ext cx="5011169" cy="4394201"/>
          </a:xfrm>
          <a:custGeom>
            <a:avLst/>
            <a:gdLst>
              <a:gd name="connsiteX0" fmla="*/ 0 w 5011169"/>
              <a:gd name="connsiteY0" fmla="*/ 0 h 4394201"/>
              <a:gd name="connsiteX1" fmla="*/ 556797 w 5011169"/>
              <a:gd name="connsiteY1" fmla="*/ 0 h 4394201"/>
              <a:gd name="connsiteX2" fmla="*/ 1113593 w 5011169"/>
              <a:gd name="connsiteY2" fmla="*/ 0 h 4394201"/>
              <a:gd name="connsiteX3" fmla="*/ 1720501 w 5011169"/>
              <a:gd name="connsiteY3" fmla="*/ 0 h 4394201"/>
              <a:gd name="connsiteX4" fmla="*/ 2277298 w 5011169"/>
              <a:gd name="connsiteY4" fmla="*/ 0 h 4394201"/>
              <a:gd name="connsiteX5" fmla="*/ 2683759 w 5011169"/>
              <a:gd name="connsiteY5" fmla="*/ 0 h 4394201"/>
              <a:gd name="connsiteX6" fmla="*/ 3340779 w 5011169"/>
              <a:gd name="connsiteY6" fmla="*/ 0 h 4394201"/>
              <a:gd name="connsiteX7" fmla="*/ 3797353 w 5011169"/>
              <a:gd name="connsiteY7" fmla="*/ 0 h 4394201"/>
              <a:gd name="connsiteX8" fmla="*/ 4203814 w 5011169"/>
              <a:gd name="connsiteY8" fmla="*/ 0 h 4394201"/>
              <a:gd name="connsiteX9" fmla="*/ 5011169 w 5011169"/>
              <a:gd name="connsiteY9" fmla="*/ 0 h 4394201"/>
              <a:gd name="connsiteX10" fmla="*/ 5011169 w 5011169"/>
              <a:gd name="connsiteY10" fmla="*/ 593217 h 4394201"/>
              <a:gd name="connsiteX11" fmla="*/ 5011169 w 5011169"/>
              <a:gd name="connsiteY11" fmla="*/ 1142492 h 4394201"/>
              <a:gd name="connsiteX12" fmla="*/ 5011169 w 5011169"/>
              <a:gd name="connsiteY12" fmla="*/ 1691767 h 4394201"/>
              <a:gd name="connsiteX13" fmla="*/ 5011169 w 5011169"/>
              <a:gd name="connsiteY13" fmla="*/ 2197101 h 4394201"/>
              <a:gd name="connsiteX14" fmla="*/ 5011169 w 5011169"/>
              <a:gd name="connsiteY14" fmla="*/ 2834260 h 4394201"/>
              <a:gd name="connsiteX15" fmla="*/ 5011169 w 5011169"/>
              <a:gd name="connsiteY15" fmla="*/ 3251709 h 4394201"/>
              <a:gd name="connsiteX16" fmla="*/ 5011169 w 5011169"/>
              <a:gd name="connsiteY16" fmla="*/ 3757042 h 4394201"/>
              <a:gd name="connsiteX17" fmla="*/ 5011169 w 5011169"/>
              <a:gd name="connsiteY17" fmla="*/ 4394201 h 4394201"/>
              <a:gd name="connsiteX18" fmla="*/ 4354149 w 5011169"/>
              <a:gd name="connsiteY18" fmla="*/ 4394201 h 4394201"/>
              <a:gd name="connsiteX19" fmla="*/ 3747241 w 5011169"/>
              <a:gd name="connsiteY19" fmla="*/ 4394201 h 4394201"/>
              <a:gd name="connsiteX20" fmla="*/ 3240556 w 5011169"/>
              <a:gd name="connsiteY20" fmla="*/ 4394201 h 4394201"/>
              <a:gd name="connsiteX21" fmla="*/ 2783983 w 5011169"/>
              <a:gd name="connsiteY21" fmla="*/ 4394201 h 4394201"/>
              <a:gd name="connsiteX22" fmla="*/ 2227186 w 5011169"/>
              <a:gd name="connsiteY22" fmla="*/ 4394201 h 4394201"/>
              <a:gd name="connsiteX23" fmla="*/ 1770613 w 5011169"/>
              <a:gd name="connsiteY23" fmla="*/ 4394201 h 4394201"/>
              <a:gd name="connsiteX24" fmla="*/ 1314040 w 5011169"/>
              <a:gd name="connsiteY24" fmla="*/ 4394201 h 4394201"/>
              <a:gd name="connsiteX25" fmla="*/ 757243 w 5011169"/>
              <a:gd name="connsiteY25" fmla="*/ 4394201 h 4394201"/>
              <a:gd name="connsiteX26" fmla="*/ 0 w 5011169"/>
              <a:gd name="connsiteY26" fmla="*/ 4394201 h 4394201"/>
              <a:gd name="connsiteX27" fmla="*/ 0 w 5011169"/>
              <a:gd name="connsiteY27" fmla="*/ 3976752 h 4394201"/>
              <a:gd name="connsiteX28" fmla="*/ 0 w 5011169"/>
              <a:gd name="connsiteY28" fmla="*/ 3383535 h 4394201"/>
              <a:gd name="connsiteX29" fmla="*/ 0 w 5011169"/>
              <a:gd name="connsiteY29" fmla="*/ 2746376 h 4394201"/>
              <a:gd name="connsiteX30" fmla="*/ 0 w 5011169"/>
              <a:gd name="connsiteY30" fmla="*/ 2109216 h 4394201"/>
              <a:gd name="connsiteX31" fmla="*/ 0 w 5011169"/>
              <a:gd name="connsiteY31" fmla="*/ 1559941 h 4394201"/>
              <a:gd name="connsiteX32" fmla="*/ 0 w 5011169"/>
              <a:gd name="connsiteY32" fmla="*/ 966724 h 4394201"/>
              <a:gd name="connsiteX33" fmla="*/ 0 w 5011169"/>
              <a:gd name="connsiteY33" fmla="*/ 505333 h 4394201"/>
              <a:gd name="connsiteX34" fmla="*/ 0 w 5011169"/>
              <a:gd name="connsiteY34" fmla="*/ 0 h 4394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11169" h="4394201" fill="none" extrusionOk="0">
                <a:moveTo>
                  <a:pt x="0" y="0"/>
                </a:moveTo>
                <a:cubicBezTo>
                  <a:pt x="172397" y="-37977"/>
                  <a:pt x="420569" y="15621"/>
                  <a:pt x="556797" y="0"/>
                </a:cubicBezTo>
                <a:cubicBezTo>
                  <a:pt x="693025" y="-15621"/>
                  <a:pt x="871455" y="13220"/>
                  <a:pt x="1113593" y="0"/>
                </a:cubicBezTo>
                <a:cubicBezTo>
                  <a:pt x="1355731" y="-13220"/>
                  <a:pt x="1424338" y="15831"/>
                  <a:pt x="1720501" y="0"/>
                </a:cubicBezTo>
                <a:cubicBezTo>
                  <a:pt x="2016664" y="-15831"/>
                  <a:pt x="2113060" y="45758"/>
                  <a:pt x="2277298" y="0"/>
                </a:cubicBezTo>
                <a:cubicBezTo>
                  <a:pt x="2441536" y="-45758"/>
                  <a:pt x="2594427" y="9299"/>
                  <a:pt x="2683759" y="0"/>
                </a:cubicBezTo>
                <a:cubicBezTo>
                  <a:pt x="2773091" y="-9299"/>
                  <a:pt x="3167434" y="58382"/>
                  <a:pt x="3340779" y="0"/>
                </a:cubicBezTo>
                <a:cubicBezTo>
                  <a:pt x="3514124" y="-58382"/>
                  <a:pt x="3692875" y="694"/>
                  <a:pt x="3797353" y="0"/>
                </a:cubicBezTo>
                <a:cubicBezTo>
                  <a:pt x="3901831" y="-694"/>
                  <a:pt x="4084426" y="31529"/>
                  <a:pt x="4203814" y="0"/>
                </a:cubicBezTo>
                <a:cubicBezTo>
                  <a:pt x="4323202" y="-31529"/>
                  <a:pt x="4646873" y="30365"/>
                  <a:pt x="5011169" y="0"/>
                </a:cubicBezTo>
                <a:cubicBezTo>
                  <a:pt x="5040257" y="206285"/>
                  <a:pt x="4971152" y="455483"/>
                  <a:pt x="5011169" y="593217"/>
                </a:cubicBezTo>
                <a:cubicBezTo>
                  <a:pt x="5051186" y="730951"/>
                  <a:pt x="4999658" y="925248"/>
                  <a:pt x="5011169" y="1142492"/>
                </a:cubicBezTo>
                <a:cubicBezTo>
                  <a:pt x="5022680" y="1359736"/>
                  <a:pt x="4990616" y="1477441"/>
                  <a:pt x="5011169" y="1691767"/>
                </a:cubicBezTo>
                <a:cubicBezTo>
                  <a:pt x="5031722" y="1906094"/>
                  <a:pt x="4983259" y="1987130"/>
                  <a:pt x="5011169" y="2197101"/>
                </a:cubicBezTo>
                <a:cubicBezTo>
                  <a:pt x="5039079" y="2407072"/>
                  <a:pt x="5002801" y="2671815"/>
                  <a:pt x="5011169" y="2834260"/>
                </a:cubicBezTo>
                <a:cubicBezTo>
                  <a:pt x="5019537" y="2996705"/>
                  <a:pt x="5004959" y="3132028"/>
                  <a:pt x="5011169" y="3251709"/>
                </a:cubicBezTo>
                <a:cubicBezTo>
                  <a:pt x="5017379" y="3371390"/>
                  <a:pt x="4957274" y="3540418"/>
                  <a:pt x="5011169" y="3757042"/>
                </a:cubicBezTo>
                <a:cubicBezTo>
                  <a:pt x="5065064" y="3973666"/>
                  <a:pt x="4965007" y="4133240"/>
                  <a:pt x="5011169" y="4394201"/>
                </a:cubicBezTo>
                <a:cubicBezTo>
                  <a:pt x="4734463" y="4463854"/>
                  <a:pt x="4524710" y="4348753"/>
                  <a:pt x="4354149" y="4394201"/>
                </a:cubicBezTo>
                <a:cubicBezTo>
                  <a:pt x="4183588" y="4439649"/>
                  <a:pt x="4041588" y="4379247"/>
                  <a:pt x="3747241" y="4394201"/>
                </a:cubicBezTo>
                <a:cubicBezTo>
                  <a:pt x="3452894" y="4409155"/>
                  <a:pt x="3379346" y="4382510"/>
                  <a:pt x="3240556" y="4394201"/>
                </a:cubicBezTo>
                <a:cubicBezTo>
                  <a:pt x="3101767" y="4405892"/>
                  <a:pt x="2911113" y="4361463"/>
                  <a:pt x="2783983" y="4394201"/>
                </a:cubicBezTo>
                <a:cubicBezTo>
                  <a:pt x="2656853" y="4426939"/>
                  <a:pt x="2407744" y="4392563"/>
                  <a:pt x="2227186" y="4394201"/>
                </a:cubicBezTo>
                <a:cubicBezTo>
                  <a:pt x="2046628" y="4395839"/>
                  <a:pt x="1881278" y="4354794"/>
                  <a:pt x="1770613" y="4394201"/>
                </a:cubicBezTo>
                <a:cubicBezTo>
                  <a:pt x="1659948" y="4433608"/>
                  <a:pt x="1541902" y="4379067"/>
                  <a:pt x="1314040" y="4394201"/>
                </a:cubicBezTo>
                <a:cubicBezTo>
                  <a:pt x="1086178" y="4409335"/>
                  <a:pt x="923073" y="4349592"/>
                  <a:pt x="757243" y="4394201"/>
                </a:cubicBezTo>
                <a:cubicBezTo>
                  <a:pt x="591413" y="4438810"/>
                  <a:pt x="339413" y="4364055"/>
                  <a:pt x="0" y="4394201"/>
                </a:cubicBezTo>
                <a:cubicBezTo>
                  <a:pt x="-3198" y="4190192"/>
                  <a:pt x="27426" y="4078276"/>
                  <a:pt x="0" y="3976752"/>
                </a:cubicBezTo>
                <a:cubicBezTo>
                  <a:pt x="-27426" y="3875228"/>
                  <a:pt x="21984" y="3656327"/>
                  <a:pt x="0" y="3383535"/>
                </a:cubicBezTo>
                <a:cubicBezTo>
                  <a:pt x="-21984" y="3110743"/>
                  <a:pt x="56911" y="3038070"/>
                  <a:pt x="0" y="2746376"/>
                </a:cubicBezTo>
                <a:cubicBezTo>
                  <a:pt x="-56911" y="2454682"/>
                  <a:pt x="55252" y="2323894"/>
                  <a:pt x="0" y="2109216"/>
                </a:cubicBezTo>
                <a:cubicBezTo>
                  <a:pt x="-55252" y="1894538"/>
                  <a:pt x="42690" y="1683133"/>
                  <a:pt x="0" y="1559941"/>
                </a:cubicBezTo>
                <a:cubicBezTo>
                  <a:pt x="-42690" y="1436750"/>
                  <a:pt x="51014" y="1227390"/>
                  <a:pt x="0" y="966724"/>
                </a:cubicBezTo>
                <a:cubicBezTo>
                  <a:pt x="-51014" y="706058"/>
                  <a:pt x="11169" y="655200"/>
                  <a:pt x="0" y="505333"/>
                </a:cubicBezTo>
                <a:cubicBezTo>
                  <a:pt x="-11169" y="355466"/>
                  <a:pt x="16526" y="129195"/>
                  <a:pt x="0" y="0"/>
                </a:cubicBezTo>
                <a:close/>
              </a:path>
              <a:path w="5011169" h="4394201" stroke="0" extrusionOk="0">
                <a:moveTo>
                  <a:pt x="0" y="0"/>
                </a:moveTo>
                <a:cubicBezTo>
                  <a:pt x="137720" y="-7943"/>
                  <a:pt x="341528" y="12361"/>
                  <a:pt x="556797" y="0"/>
                </a:cubicBezTo>
                <a:cubicBezTo>
                  <a:pt x="772066" y="-12361"/>
                  <a:pt x="810454" y="48160"/>
                  <a:pt x="963258" y="0"/>
                </a:cubicBezTo>
                <a:cubicBezTo>
                  <a:pt x="1116062" y="-48160"/>
                  <a:pt x="1342859" y="3055"/>
                  <a:pt x="1520055" y="0"/>
                </a:cubicBezTo>
                <a:cubicBezTo>
                  <a:pt x="1697251" y="-3055"/>
                  <a:pt x="1801177" y="14146"/>
                  <a:pt x="1976628" y="0"/>
                </a:cubicBezTo>
                <a:cubicBezTo>
                  <a:pt x="2152079" y="-14146"/>
                  <a:pt x="2406325" y="32652"/>
                  <a:pt x="2533424" y="0"/>
                </a:cubicBezTo>
                <a:cubicBezTo>
                  <a:pt x="2660523" y="-32652"/>
                  <a:pt x="2961811" y="51503"/>
                  <a:pt x="3190444" y="0"/>
                </a:cubicBezTo>
                <a:cubicBezTo>
                  <a:pt x="3419077" y="-51503"/>
                  <a:pt x="3479581" y="11545"/>
                  <a:pt x="3747241" y="0"/>
                </a:cubicBezTo>
                <a:cubicBezTo>
                  <a:pt x="4014901" y="-11545"/>
                  <a:pt x="4049974" y="2666"/>
                  <a:pt x="4203814" y="0"/>
                </a:cubicBezTo>
                <a:cubicBezTo>
                  <a:pt x="4357654" y="-2666"/>
                  <a:pt x="4693792" y="85687"/>
                  <a:pt x="5011169" y="0"/>
                </a:cubicBezTo>
                <a:cubicBezTo>
                  <a:pt x="5058720" y="136111"/>
                  <a:pt x="4991230" y="298673"/>
                  <a:pt x="5011169" y="505333"/>
                </a:cubicBezTo>
                <a:cubicBezTo>
                  <a:pt x="5031108" y="711993"/>
                  <a:pt x="4972865" y="800812"/>
                  <a:pt x="5011169" y="966724"/>
                </a:cubicBezTo>
                <a:cubicBezTo>
                  <a:pt x="5049473" y="1132636"/>
                  <a:pt x="4954962" y="1396526"/>
                  <a:pt x="5011169" y="1515999"/>
                </a:cubicBezTo>
                <a:cubicBezTo>
                  <a:pt x="5067376" y="1635472"/>
                  <a:pt x="5008684" y="1838743"/>
                  <a:pt x="5011169" y="2153158"/>
                </a:cubicBezTo>
                <a:cubicBezTo>
                  <a:pt x="5013654" y="2467573"/>
                  <a:pt x="4974307" y="2414058"/>
                  <a:pt x="5011169" y="2614550"/>
                </a:cubicBezTo>
                <a:cubicBezTo>
                  <a:pt x="5048031" y="2815042"/>
                  <a:pt x="4968872" y="2872276"/>
                  <a:pt x="5011169" y="3031999"/>
                </a:cubicBezTo>
                <a:cubicBezTo>
                  <a:pt x="5053466" y="3191722"/>
                  <a:pt x="4988029" y="3375747"/>
                  <a:pt x="5011169" y="3581274"/>
                </a:cubicBezTo>
                <a:cubicBezTo>
                  <a:pt x="5034309" y="3786802"/>
                  <a:pt x="5001857" y="4194466"/>
                  <a:pt x="5011169" y="4394201"/>
                </a:cubicBezTo>
                <a:cubicBezTo>
                  <a:pt x="4724172" y="4396670"/>
                  <a:pt x="4655560" y="4334328"/>
                  <a:pt x="4354149" y="4394201"/>
                </a:cubicBezTo>
                <a:cubicBezTo>
                  <a:pt x="4052738" y="4454074"/>
                  <a:pt x="4139069" y="4355392"/>
                  <a:pt x="3947688" y="4394201"/>
                </a:cubicBezTo>
                <a:cubicBezTo>
                  <a:pt x="3756307" y="4433010"/>
                  <a:pt x="3480119" y="4385613"/>
                  <a:pt x="3340779" y="4394201"/>
                </a:cubicBezTo>
                <a:cubicBezTo>
                  <a:pt x="3201439" y="4402789"/>
                  <a:pt x="3121790" y="4379023"/>
                  <a:pt x="2934318" y="4394201"/>
                </a:cubicBezTo>
                <a:cubicBezTo>
                  <a:pt x="2746846" y="4409379"/>
                  <a:pt x="2654207" y="4340186"/>
                  <a:pt x="2427633" y="4394201"/>
                </a:cubicBezTo>
                <a:cubicBezTo>
                  <a:pt x="2201060" y="4448216"/>
                  <a:pt x="2031897" y="4384833"/>
                  <a:pt x="1870836" y="4394201"/>
                </a:cubicBezTo>
                <a:cubicBezTo>
                  <a:pt x="1709775" y="4403569"/>
                  <a:pt x="1599701" y="4362703"/>
                  <a:pt x="1464375" y="4394201"/>
                </a:cubicBezTo>
                <a:cubicBezTo>
                  <a:pt x="1329049" y="4425699"/>
                  <a:pt x="958716" y="4363612"/>
                  <a:pt x="807355" y="4394201"/>
                </a:cubicBezTo>
                <a:cubicBezTo>
                  <a:pt x="655994" y="4424790"/>
                  <a:pt x="389442" y="4364882"/>
                  <a:pt x="0" y="4394201"/>
                </a:cubicBezTo>
                <a:cubicBezTo>
                  <a:pt x="-44585" y="4218203"/>
                  <a:pt x="39261" y="4131099"/>
                  <a:pt x="0" y="3932810"/>
                </a:cubicBezTo>
                <a:cubicBezTo>
                  <a:pt x="-39261" y="3734521"/>
                  <a:pt x="14739" y="3559889"/>
                  <a:pt x="0" y="3295651"/>
                </a:cubicBezTo>
                <a:cubicBezTo>
                  <a:pt x="-14739" y="3031413"/>
                  <a:pt x="1818" y="2893349"/>
                  <a:pt x="0" y="2746376"/>
                </a:cubicBezTo>
                <a:cubicBezTo>
                  <a:pt x="-1818" y="2599403"/>
                  <a:pt x="18351" y="2490000"/>
                  <a:pt x="0" y="2241043"/>
                </a:cubicBezTo>
                <a:cubicBezTo>
                  <a:pt x="-18351" y="1992086"/>
                  <a:pt x="32791" y="1900584"/>
                  <a:pt x="0" y="1647825"/>
                </a:cubicBezTo>
                <a:cubicBezTo>
                  <a:pt x="-32791" y="1395066"/>
                  <a:pt x="22600" y="1423791"/>
                  <a:pt x="0" y="1230376"/>
                </a:cubicBezTo>
                <a:cubicBezTo>
                  <a:pt x="-22600" y="1036961"/>
                  <a:pt x="70364" y="848219"/>
                  <a:pt x="0" y="637159"/>
                </a:cubicBezTo>
                <a:cubicBezTo>
                  <a:pt x="-70364" y="426099"/>
                  <a:pt x="45935" y="191591"/>
                  <a:pt x="0" y="0"/>
                </a:cubicBezTo>
                <a:close/>
              </a:path>
            </a:pathLst>
          </a:custGeom>
          <a:ln w="12700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101349027"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Wingdings"/>
              <a:buChar char="Ø"/>
            </a:pPr>
            <a:r>
              <a:rPr lang="sk-SK" sz="2400" b="1" dirty="0">
                <a:latin typeface="Avenir Next LT Pro"/>
                <a:ea typeface="+mn-lt"/>
                <a:cs typeface="+mn-lt"/>
              </a:rPr>
              <a:t>Obraz Posledná modlitba</a:t>
            </a:r>
            <a:r>
              <a:rPr lang="sk-SK" sz="2400" dirty="0">
                <a:latin typeface="Avenir Next LT Pro"/>
                <a:ea typeface="+mn-lt"/>
                <a:cs typeface="+mn-lt"/>
              </a:rPr>
              <a:t> </a:t>
            </a:r>
            <a:r>
              <a:rPr lang="sk-SK" sz="2400" b="1" dirty="0">
                <a:latin typeface="Avenir Next LT Pro"/>
                <a:ea typeface="+mn-lt"/>
                <a:cs typeface="+mn-lt"/>
              </a:rPr>
              <a:t>kresťanských mučeníkov</a:t>
            </a:r>
            <a:r>
              <a:rPr lang="sk-SK" sz="2400" dirty="0">
                <a:latin typeface="Avenir Next LT Pro"/>
                <a:ea typeface="+mn-lt"/>
                <a:cs typeface="+mn-lt"/>
              </a:rPr>
              <a:t> (od </a:t>
            </a:r>
            <a:r>
              <a:rPr lang="sk-SK" sz="2400" b="1" dirty="0">
                <a:latin typeface="Avenir Next LT Pro"/>
                <a:ea typeface="+mn-lt"/>
                <a:cs typeface="+mn-lt"/>
              </a:rPr>
              <a:t>Jean-</a:t>
            </a:r>
            <a:r>
              <a:rPr lang="sk-SK" sz="2400" b="1" dirty="0" err="1">
                <a:latin typeface="Avenir Next LT Pro"/>
                <a:ea typeface="+mn-lt"/>
                <a:cs typeface="+mn-lt"/>
              </a:rPr>
              <a:t>Leon</a:t>
            </a:r>
            <a:r>
              <a:rPr lang="sk-SK" sz="2400" b="1" dirty="0">
                <a:latin typeface="Avenir Next LT Pro"/>
                <a:ea typeface="+mn-lt"/>
                <a:cs typeface="+mn-lt"/>
              </a:rPr>
              <a:t> </a:t>
            </a:r>
            <a:r>
              <a:rPr lang="sk-SK" sz="2400" b="1" dirty="0" err="1">
                <a:latin typeface="Avenir Next LT Pro"/>
                <a:ea typeface="+mn-lt"/>
                <a:cs typeface="+mn-lt"/>
              </a:rPr>
              <a:t>Gerome</a:t>
            </a:r>
            <a:r>
              <a:rPr lang="sk-SK" sz="2400" b="1" dirty="0">
                <a:latin typeface="Avenir Next LT Pro"/>
                <a:ea typeface="+mn-lt"/>
                <a:cs typeface="+mn-lt"/>
              </a:rPr>
              <a:t>)</a:t>
            </a:r>
            <a:r>
              <a:rPr lang="sk-SK" sz="2400" dirty="0">
                <a:latin typeface="Avenir Next LT Pro"/>
                <a:ea typeface="+mn-lt"/>
                <a:cs typeface="+mn-lt"/>
              </a:rPr>
              <a:t> zobrazuje scénu prenasledovania kresťanov v Rímskej ríši; v pozadí ukrižovaní kresťania pálení zaživa, v popredí posledná modlitba tých, čo boli ponechaní divým zvieratám.</a:t>
            </a:r>
            <a:endParaRPr lang="sk-SK" sz="2400" dirty="0">
              <a:latin typeface="Avenir Next LT Pro"/>
            </a:endParaRPr>
          </a:p>
          <a:p>
            <a:endParaRPr lang="sk-SK" dirty="0"/>
          </a:p>
        </p:txBody>
      </p:sp>
      <p:pic>
        <p:nvPicPr>
          <p:cNvPr id="14" name="Obrázok 14" descr="Obrázok, na ktorom je vnútri, budova, pes, predné&#10;&#10;Popis vygenerovaný s veľmi vysokou spoľahlivosťou">
            <a:extLst>
              <a:ext uri="{FF2B5EF4-FFF2-40B4-BE49-F238E27FC236}">
                <a16:creationId xmlns:a16="http://schemas.microsoft.com/office/drawing/2014/main" id="{17BA4953-506B-43B0-820D-C251BC3DC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184" y="1715500"/>
            <a:ext cx="4988010" cy="350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740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79AA14-51AD-48A7-97E1-85CBF1D7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625" y="533400"/>
            <a:ext cx="5345113" cy="1185333"/>
          </a:xfrm>
          <a:custGeom>
            <a:avLst/>
            <a:gdLst>
              <a:gd name="connsiteX0" fmla="*/ 0 w 5345113"/>
              <a:gd name="connsiteY0" fmla="*/ 0 h 1185333"/>
              <a:gd name="connsiteX1" fmla="*/ 433548 w 5345113"/>
              <a:gd name="connsiteY1" fmla="*/ 0 h 1185333"/>
              <a:gd name="connsiteX2" fmla="*/ 920547 w 5345113"/>
              <a:gd name="connsiteY2" fmla="*/ 0 h 1185333"/>
              <a:gd name="connsiteX3" fmla="*/ 1460998 w 5345113"/>
              <a:gd name="connsiteY3" fmla="*/ 0 h 1185333"/>
              <a:gd name="connsiteX4" fmla="*/ 2054899 w 5345113"/>
              <a:gd name="connsiteY4" fmla="*/ 0 h 1185333"/>
              <a:gd name="connsiteX5" fmla="*/ 2595349 w 5345113"/>
              <a:gd name="connsiteY5" fmla="*/ 0 h 1185333"/>
              <a:gd name="connsiteX6" fmla="*/ 3135800 w 5345113"/>
              <a:gd name="connsiteY6" fmla="*/ 0 h 1185333"/>
              <a:gd name="connsiteX7" fmla="*/ 3676250 w 5345113"/>
              <a:gd name="connsiteY7" fmla="*/ 0 h 1185333"/>
              <a:gd name="connsiteX8" fmla="*/ 4216700 w 5345113"/>
              <a:gd name="connsiteY8" fmla="*/ 0 h 1185333"/>
              <a:gd name="connsiteX9" fmla="*/ 4810602 w 5345113"/>
              <a:gd name="connsiteY9" fmla="*/ 0 h 1185333"/>
              <a:gd name="connsiteX10" fmla="*/ 5345113 w 5345113"/>
              <a:gd name="connsiteY10" fmla="*/ 0 h 1185333"/>
              <a:gd name="connsiteX11" fmla="*/ 5345113 w 5345113"/>
              <a:gd name="connsiteY11" fmla="*/ 580813 h 1185333"/>
              <a:gd name="connsiteX12" fmla="*/ 5345113 w 5345113"/>
              <a:gd name="connsiteY12" fmla="*/ 1185333 h 1185333"/>
              <a:gd name="connsiteX13" fmla="*/ 4697760 w 5345113"/>
              <a:gd name="connsiteY13" fmla="*/ 1185333 h 1185333"/>
              <a:gd name="connsiteX14" fmla="*/ 4264212 w 5345113"/>
              <a:gd name="connsiteY14" fmla="*/ 1185333 h 1185333"/>
              <a:gd name="connsiteX15" fmla="*/ 3616860 w 5345113"/>
              <a:gd name="connsiteY15" fmla="*/ 1185333 h 1185333"/>
              <a:gd name="connsiteX16" fmla="*/ 3076409 w 5345113"/>
              <a:gd name="connsiteY16" fmla="*/ 1185333 h 1185333"/>
              <a:gd name="connsiteX17" fmla="*/ 2429057 w 5345113"/>
              <a:gd name="connsiteY17" fmla="*/ 1185333 h 1185333"/>
              <a:gd name="connsiteX18" fmla="*/ 1888607 w 5345113"/>
              <a:gd name="connsiteY18" fmla="*/ 1185333 h 1185333"/>
              <a:gd name="connsiteX19" fmla="*/ 1294705 w 5345113"/>
              <a:gd name="connsiteY19" fmla="*/ 1185333 h 1185333"/>
              <a:gd name="connsiteX20" fmla="*/ 647353 w 5345113"/>
              <a:gd name="connsiteY20" fmla="*/ 1185333 h 1185333"/>
              <a:gd name="connsiteX21" fmla="*/ 0 w 5345113"/>
              <a:gd name="connsiteY21" fmla="*/ 1185333 h 1185333"/>
              <a:gd name="connsiteX22" fmla="*/ 0 w 5345113"/>
              <a:gd name="connsiteY22" fmla="*/ 628226 h 1185333"/>
              <a:gd name="connsiteX23" fmla="*/ 0 w 5345113"/>
              <a:gd name="connsiteY23" fmla="*/ 0 h 1185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45113" h="1185333" fill="none" extrusionOk="0">
                <a:moveTo>
                  <a:pt x="0" y="0"/>
                </a:moveTo>
                <a:cubicBezTo>
                  <a:pt x="157206" y="-51621"/>
                  <a:pt x="271723" y="40020"/>
                  <a:pt x="433548" y="0"/>
                </a:cubicBezTo>
                <a:cubicBezTo>
                  <a:pt x="595373" y="-40020"/>
                  <a:pt x="738218" y="54802"/>
                  <a:pt x="920547" y="0"/>
                </a:cubicBezTo>
                <a:cubicBezTo>
                  <a:pt x="1102876" y="-54802"/>
                  <a:pt x="1267332" y="60571"/>
                  <a:pt x="1460998" y="0"/>
                </a:cubicBezTo>
                <a:cubicBezTo>
                  <a:pt x="1654664" y="-60571"/>
                  <a:pt x="1890134" y="52209"/>
                  <a:pt x="2054899" y="0"/>
                </a:cubicBezTo>
                <a:cubicBezTo>
                  <a:pt x="2219664" y="-52209"/>
                  <a:pt x="2422416" y="22215"/>
                  <a:pt x="2595349" y="0"/>
                </a:cubicBezTo>
                <a:cubicBezTo>
                  <a:pt x="2768282" y="-22215"/>
                  <a:pt x="2890442" y="62385"/>
                  <a:pt x="3135800" y="0"/>
                </a:cubicBezTo>
                <a:cubicBezTo>
                  <a:pt x="3381158" y="-62385"/>
                  <a:pt x="3471283" y="55657"/>
                  <a:pt x="3676250" y="0"/>
                </a:cubicBezTo>
                <a:cubicBezTo>
                  <a:pt x="3881217" y="-55657"/>
                  <a:pt x="3970335" y="59108"/>
                  <a:pt x="4216700" y="0"/>
                </a:cubicBezTo>
                <a:cubicBezTo>
                  <a:pt x="4463065" y="-59108"/>
                  <a:pt x="4529607" y="42698"/>
                  <a:pt x="4810602" y="0"/>
                </a:cubicBezTo>
                <a:cubicBezTo>
                  <a:pt x="5091597" y="-42698"/>
                  <a:pt x="5120848" y="50225"/>
                  <a:pt x="5345113" y="0"/>
                </a:cubicBezTo>
                <a:cubicBezTo>
                  <a:pt x="5410812" y="262581"/>
                  <a:pt x="5323759" y="317106"/>
                  <a:pt x="5345113" y="580813"/>
                </a:cubicBezTo>
                <a:cubicBezTo>
                  <a:pt x="5366467" y="844520"/>
                  <a:pt x="5279344" y="942747"/>
                  <a:pt x="5345113" y="1185333"/>
                </a:cubicBezTo>
                <a:cubicBezTo>
                  <a:pt x="5163290" y="1229166"/>
                  <a:pt x="4828236" y="1118002"/>
                  <a:pt x="4697760" y="1185333"/>
                </a:cubicBezTo>
                <a:cubicBezTo>
                  <a:pt x="4567284" y="1252664"/>
                  <a:pt x="4436505" y="1156862"/>
                  <a:pt x="4264212" y="1185333"/>
                </a:cubicBezTo>
                <a:cubicBezTo>
                  <a:pt x="4091919" y="1213804"/>
                  <a:pt x="3826432" y="1179259"/>
                  <a:pt x="3616860" y="1185333"/>
                </a:cubicBezTo>
                <a:cubicBezTo>
                  <a:pt x="3407288" y="1191407"/>
                  <a:pt x="3214048" y="1157689"/>
                  <a:pt x="3076409" y="1185333"/>
                </a:cubicBezTo>
                <a:cubicBezTo>
                  <a:pt x="2938770" y="1212977"/>
                  <a:pt x="2603507" y="1112426"/>
                  <a:pt x="2429057" y="1185333"/>
                </a:cubicBezTo>
                <a:cubicBezTo>
                  <a:pt x="2254607" y="1258240"/>
                  <a:pt x="2146655" y="1181492"/>
                  <a:pt x="1888607" y="1185333"/>
                </a:cubicBezTo>
                <a:cubicBezTo>
                  <a:pt x="1630559" y="1189174"/>
                  <a:pt x="1489759" y="1170352"/>
                  <a:pt x="1294705" y="1185333"/>
                </a:cubicBezTo>
                <a:cubicBezTo>
                  <a:pt x="1099651" y="1200314"/>
                  <a:pt x="781039" y="1170041"/>
                  <a:pt x="647353" y="1185333"/>
                </a:cubicBezTo>
                <a:cubicBezTo>
                  <a:pt x="513667" y="1200625"/>
                  <a:pt x="174787" y="1143231"/>
                  <a:pt x="0" y="1185333"/>
                </a:cubicBezTo>
                <a:cubicBezTo>
                  <a:pt x="-42686" y="938108"/>
                  <a:pt x="55017" y="777860"/>
                  <a:pt x="0" y="628226"/>
                </a:cubicBezTo>
                <a:cubicBezTo>
                  <a:pt x="-55017" y="478592"/>
                  <a:pt x="1620" y="155748"/>
                  <a:pt x="0" y="0"/>
                </a:cubicBezTo>
                <a:close/>
              </a:path>
              <a:path w="5345113" h="1185333" stroke="0" extrusionOk="0">
                <a:moveTo>
                  <a:pt x="0" y="0"/>
                </a:moveTo>
                <a:cubicBezTo>
                  <a:pt x="175519" y="-44365"/>
                  <a:pt x="329676" y="48659"/>
                  <a:pt x="433548" y="0"/>
                </a:cubicBezTo>
                <a:cubicBezTo>
                  <a:pt x="537420" y="-48659"/>
                  <a:pt x="814601" y="1886"/>
                  <a:pt x="1134352" y="0"/>
                </a:cubicBezTo>
                <a:cubicBezTo>
                  <a:pt x="1454103" y="-1886"/>
                  <a:pt x="1557047" y="12584"/>
                  <a:pt x="1728253" y="0"/>
                </a:cubicBezTo>
                <a:cubicBezTo>
                  <a:pt x="1899459" y="-12584"/>
                  <a:pt x="2097256" y="20589"/>
                  <a:pt x="2268704" y="0"/>
                </a:cubicBezTo>
                <a:cubicBezTo>
                  <a:pt x="2440152" y="-20589"/>
                  <a:pt x="2617478" y="19262"/>
                  <a:pt x="2755703" y="0"/>
                </a:cubicBezTo>
                <a:cubicBezTo>
                  <a:pt x="2893928" y="-19262"/>
                  <a:pt x="3047557" y="49477"/>
                  <a:pt x="3296153" y="0"/>
                </a:cubicBezTo>
                <a:cubicBezTo>
                  <a:pt x="3544749" y="-49477"/>
                  <a:pt x="3815408" y="28776"/>
                  <a:pt x="3996957" y="0"/>
                </a:cubicBezTo>
                <a:cubicBezTo>
                  <a:pt x="4178506" y="-28776"/>
                  <a:pt x="4397289" y="25069"/>
                  <a:pt x="4644309" y="0"/>
                </a:cubicBezTo>
                <a:cubicBezTo>
                  <a:pt x="4891329" y="-25069"/>
                  <a:pt x="5123255" y="13288"/>
                  <a:pt x="5345113" y="0"/>
                </a:cubicBezTo>
                <a:cubicBezTo>
                  <a:pt x="5404608" y="122340"/>
                  <a:pt x="5295619" y="468647"/>
                  <a:pt x="5345113" y="592667"/>
                </a:cubicBezTo>
                <a:cubicBezTo>
                  <a:pt x="5394607" y="716687"/>
                  <a:pt x="5309778" y="1041546"/>
                  <a:pt x="5345113" y="1185333"/>
                </a:cubicBezTo>
                <a:cubicBezTo>
                  <a:pt x="5015837" y="1259013"/>
                  <a:pt x="4852796" y="1104208"/>
                  <a:pt x="4644309" y="1185333"/>
                </a:cubicBezTo>
                <a:cubicBezTo>
                  <a:pt x="4435822" y="1266458"/>
                  <a:pt x="4167338" y="1160316"/>
                  <a:pt x="3943506" y="1185333"/>
                </a:cubicBezTo>
                <a:cubicBezTo>
                  <a:pt x="3719674" y="1210350"/>
                  <a:pt x="3491202" y="1121305"/>
                  <a:pt x="3242702" y="1185333"/>
                </a:cubicBezTo>
                <a:cubicBezTo>
                  <a:pt x="2994202" y="1249361"/>
                  <a:pt x="2826370" y="1147410"/>
                  <a:pt x="2702252" y="1185333"/>
                </a:cubicBezTo>
                <a:cubicBezTo>
                  <a:pt x="2578134" y="1223256"/>
                  <a:pt x="2389799" y="1143444"/>
                  <a:pt x="2268704" y="1185333"/>
                </a:cubicBezTo>
                <a:cubicBezTo>
                  <a:pt x="2147609" y="1227222"/>
                  <a:pt x="1895261" y="1156455"/>
                  <a:pt x="1728253" y="1185333"/>
                </a:cubicBezTo>
                <a:cubicBezTo>
                  <a:pt x="1561245" y="1214211"/>
                  <a:pt x="1263711" y="1133525"/>
                  <a:pt x="1134352" y="1185333"/>
                </a:cubicBezTo>
                <a:cubicBezTo>
                  <a:pt x="1004993" y="1237141"/>
                  <a:pt x="772761" y="1150185"/>
                  <a:pt x="647353" y="1185333"/>
                </a:cubicBezTo>
                <a:cubicBezTo>
                  <a:pt x="521945" y="1220481"/>
                  <a:pt x="265714" y="1115837"/>
                  <a:pt x="0" y="1185333"/>
                </a:cubicBezTo>
                <a:cubicBezTo>
                  <a:pt x="-53648" y="946497"/>
                  <a:pt x="48976" y="755488"/>
                  <a:pt x="0" y="616373"/>
                </a:cubicBezTo>
                <a:cubicBezTo>
                  <a:pt x="-48976" y="477258"/>
                  <a:pt x="18029" y="252848"/>
                  <a:pt x="0" y="0"/>
                </a:cubicBezTo>
                <a:close/>
              </a:path>
            </a:pathLst>
          </a:custGeom>
          <a:ln w="12700">
            <a:solidFill>
              <a:srgbClr val="4472C4"/>
            </a:solidFill>
            <a:extLst>
              <a:ext uri="{C807C97D-BFC1-408E-A445-0C87EB9F89A2}">
                <ask:lineSketchStyleProps xmlns:ask="http://schemas.microsoft.com/office/drawing/2018/sketchyshapes" sd="1935780370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r>
              <a:rPr lang="sk-SK" dirty="0">
                <a:solidFill>
                  <a:srgbClr val="00B0F0"/>
                </a:solidFill>
                <a:latin typeface="Century Gothic"/>
              </a:rPr>
              <a:t>ANTONÍNOV</a:t>
            </a:r>
            <a:r>
              <a:rPr lang="sk-SK" dirty="0">
                <a:solidFill>
                  <a:srgbClr val="00B0F0"/>
                </a:solidFill>
              </a:rPr>
              <a:t> MOR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844BB2E-2B1C-4798-96E2-18EFEA6E3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026" y="1889276"/>
            <a:ext cx="10411355" cy="456958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Wingdings"/>
              <a:buChar char="Ø"/>
            </a:pPr>
            <a:r>
              <a:rPr lang="sk-SK" sz="2300" dirty="0">
                <a:latin typeface="Avenir Next LT Pro"/>
                <a:ea typeface="+mn-lt"/>
                <a:cs typeface="+mn-lt"/>
              </a:rPr>
              <a:t>Počas tejto epidémie bolo v Ríme </a:t>
            </a:r>
            <a:r>
              <a:rPr lang="sk-SK" sz="2300" b="1" dirty="0">
                <a:latin typeface="Avenir Next LT Pro"/>
                <a:ea typeface="+mn-lt"/>
                <a:cs typeface="+mn-lt"/>
              </a:rPr>
              <a:t>denne viac než 2 000 úmrtí a pri úmrtnosti približne 25% sa celkový počet mŕtvych odhaduje na päť miliónov</a:t>
            </a:r>
            <a:r>
              <a:rPr lang="sk-SK" sz="2300" dirty="0">
                <a:latin typeface="Avenir Next LT Pro"/>
                <a:ea typeface="+mn-lt"/>
                <a:cs typeface="+mn-lt"/>
              </a:rPr>
              <a:t>. Choroba v niektorých oblastiach usmrtila až tretinu populácie a oslabila rímsku armádu, čím sa skončilo relatívne mierové obdobie rímskej histórie.</a:t>
            </a:r>
          </a:p>
          <a:p>
            <a:pPr marL="457200" indent="-457200">
              <a:lnSpc>
                <a:spcPct val="90000"/>
              </a:lnSpc>
              <a:buFont typeface="Wingdings"/>
              <a:buChar char="Ø"/>
            </a:pPr>
            <a:r>
              <a:rPr lang="sk-SK" sz="2300" dirty="0">
                <a:latin typeface="Avenir Next LT Pro"/>
                <a:ea typeface="+mn-lt"/>
                <a:cs typeface="+mn-lt"/>
              </a:rPr>
              <a:t>Antonínov mor vypukol v roku 165 a trval 16 rokov s hroznými príznakmi:</a:t>
            </a:r>
            <a:r>
              <a:rPr lang="sk-SK" sz="2300" b="1" dirty="0">
                <a:latin typeface="Avenir Next LT Pro"/>
                <a:ea typeface="+mn-lt"/>
                <a:cs typeface="+mn-lt"/>
              </a:rPr>
              <a:t> Telo stratí silu, črevá sa neustále vyprázdňujú; oheň, ktorý začína vo vnútri, sa prejaví ranami v hrdle... črevá sa otriasajú neustálym zvracaním... oči sú zaliate krvou... ...keď zavládne slabosť v dôsledku zlyhania tela, človek je zmrzačený, má poškodený sluch alebo zrak...</a:t>
            </a:r>
          </a:p>
        </p:txBody>
      </p:sp>
      <p:pic>
        <p:nvPicPr>
          <p:cNvPr id="4" name="Obrázok 4" descr="Obrázok, na ktorom je budova, fotografia, staré, sedenie&#10;&#10;Popis vygenerovaný s veľmi vysokou spoľahlivosťou">
            <a:extLst>
              <a:ext uri="{FF2B5EF4-FFF2-40B4-BE49-F238E27FC236}">
                <a16:creationId xmlns:a16="http://schemas.microsoft.com/office/drawing/2014/main" id="{DF247860-7689-4F5C-AA2B-2A82915DD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93" y="171771"/>
            <a:ext cx="2717116" cy="2146521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1713186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1AB9D-6BED-4F47-B30C-72BB4230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200" y="240565"/>
            <a:ext cx="5664428" cy="1331685"/>
          </a:xfrm>
          <a:custGeom>
            <a:avLst/>
            <a:gdLst>
              <a:gd name="connsiteX0" fmla="*/ 0 w 5664428"/>
              <a:gd name="connsiteY0" fmla="*/ 0 h 1331685"/>
              <a:gd name="connsiteX1" fmla="*/ 396510 w 5664428"/>
              <a:gd name="connsiteY1" fmla="*/ 0 h 1331685"/>
              <a:gd name="connsiteX2" fmla="*/ 906308 w 5664428"/>
              <a:gd name="connsiteY2" fmla="*/ 0 h 1331685"/>
              <a:gd name="connsiteX3" fmla="*/ 1416107 w 5664428"/>
              <a:gd name="connsiteY3" fmla="*/ 0 h 1331685"/>
              <a:gd name="connsiteX4" fmla="*/ 1982550 w 5664428"/>
              <a:gd name="connsiteY4" fmla="*/ 0 h 1331685"/>
              <a:gd name="connsiteX5" fmla="*/ 2662281 w 5664428"/>
              <a:gd name="connsiteY5" fmla="*/ 0 h 1331685"/>
              <a:gd name="connsiteX6" fmla="*/ 3172080 w 5664428"/>
              <a:gd name="connsiteY6" fmla="*/ 0 h 1331685"/>
              <a:gd name="connsiteX7" fmla="*/ 3738522 w 5664428"/>
              <a:gd name="connsiteY7" fmla="*/ 0 h 1331685"/>
              <a:gd name="connsiteX8" fmla="*/ 4135032 w 5664428"/>
              <a:gd name="connsiteY8" fmla="*/ 0 h 1331685"/>
              <a:gd name="connsiteX9" fmla="*/ 4531542 w 5664428"/>
              <a:gd name="connsiteY9" fmla="*/ 0 h 1331685"/>
              <a:gd name="connsiteX10" fmla="*/ 4928052 w 5664428"/>
              <a:gd name="connsiteY10" fmla="*/ 0 h 1331685"/>
              <a:gd name="connsiteX11" fmla="*/ 5664428 w 5664428"/>
              <a:gd name="connsiteY11" fmla="*/ 0 h 1331685"/>
              <a:gd name="connsiteX12" fmla="*/ 5664428 w 5664428"/>
              <a:gd name="connsiteY12" fmla="*/ 403944 h 1331685"/>
              <a:gd name="connsiteX13" fmla="*/ 5664428 w 5664428"/>
              <a:gd name="connsiteY13" fmla="*/ 807889 h 1331685"/>
              <a:gd name="connsiteX14" fmla="*/ 5664428 w 5664428"/>
              <a:gd name="connsiteY14" fmla="*/ 1331685 h 1331685"/>
              <a:gd name="connsiteX15" fmla="*/ 4984697 w 5664428"/>
              <a:gd name="connsiteY15" fmla="*/ 1331685 h 1331685"/>
              <a:gd name="connsiteX16" fmla="*/ 4304965 w 5664428"/>
              <a:gd name="connsiteY16" fmla="*/ 1331685 h 1331685"/>
              <a:gd name="connsiteX17" fmla="*/ 3908455 w 5664428"/>
              <a:gd name="connsiteY17" fmla="*/ 1331685 h 1331685"/>
              <a:gd name="connsiteX18" fmla="*/ 3342013 w 5664428"/>
              <a:gd name="connsiteY18" fmla="*/ 1331685 h 1331685"/>
              <a:gd name="connsiteX19" fmla="*/ 2945503 w 5664428"/>
              <a:gd name="connsiteY19" fmla="*/ 1331685 h 1331685"/>
              <a:gd name="connsiteX20" fmla="*/ 2548993 w 5664428"/>
              <a:gd name="connsiteY20" fmla="*/ 1331685 h 1331685"/>
              <a:gd name="connsiteX21" fmla="*/ 1982550 w 5664428"/>
              <a:gd name="connsiteY21" fmla="*/ 1331685 h 1331685"/>
              <a:gd name="connsiteX22" fmla="*/ 1529396 w 5664428"/>
              <a:gd name="connsiteY22" fmla="*/ 1331685 h 1331685"/>
              <a:gd name="connsiteX23" fmla="*/ 906308 w 5664428"/>
              <a:gd name="connsiteY23" fmla="*/ 1331685 h 1331685"/>
              <a:gd name="connsiteX24" fmla="*/ 0 w 5664428"/>
              <a:gd name="connsiteY24" fmla="*/ 1331685 h 1331685"/>
              <a:gd name="connsiteX25" fmla="*/ 0 w 5664428"/>
              <a:gd name="connsiteY25" fmla="*/ 887790 h 1331685"/>
              <a:gd name="connsiteX26" fmla="*/ 0 w 5664428"/>
              <a:gd name="connsiteY26" fmla="*/ 430578 h 1331685"/>
              <a:gd name="connsiteX27" fmla="*/ 0 w 5664428"/>
              <a:gd name="connsiteY27" fmla="*/ 0 h 133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664428" h="1331685" fill="none" extrusionOk="0">
                <a:moveTo>
                  <a:pt x="0" y="0"/>
                </a:moveTo>
                <a:cubicBezTo>
                  <a:pt x="138239" y="-45430"/>
                  <a:pt x="273141" y="20014"/>
                  <a:pt x="396510" y="0"/>
                </a:cubicBezTo>
                <a:cubicBezTo>
                  <a:pt x="519879" y="-20014"/>
                  <a:pt x="770425" y="36842"/>
                  <a:pt x="906308" y="0"/>
                </a:cubicBezTo>
                <a:cubicBezTo>
                  <a:pt x="1042191" y="-36842"/>
                  <a:pt x="1285133" y="42475"/>
                  <a:pt x="1416107" y="0"/>
                </a:cubicBezTo>
                <a:cubicBezTo>
                  <a:pt x="1547081" y="-42475"/>
                  <a:pt x="1716588" y="46934"/>
                  <a:pt x="1982550" y="0"/>
                </a:cubicBezTo>
                <a:cubicBezTo>
                  <a:pt x="2248512" y="-46934"/>
                  <a:pt x="2447352" y="24578"/>
                  <a:pt x="2662281" y="0"/>
                </a:cubicBezTo>
                <a:cubicBezTo>
                  <a:pt x="2877210" y="-24578"/>
                  <a:pt x="3054027" y="5221"/>
                  <a:pt x="3172080" y="0"/>
                </a:cubicBezTo>
                <a:cubicBezTo>
                  <a:pt x="3290133" y="-5221"/>
                  <a:pt x="3580378" y="35403"/>
                  <a:pt x="3738522" y="0"/>
                </a:cubicBezTo>
                <a:cubicBezTo>
                  <a:pt x="3896666" y="-35403"/>
                  <a:pt x="4005615" y="35138"/>
                  <a:pt x="4135032" y="0"/>
                </a:cubicBezTo>
                <a:cubicBezTo>
                  <a:pt x="4264449" y="-35138"/>
                  <a:pt x="4446451" y="25136"/>
                  <a:pt x="4531542" y="0"/>
                </a:cubicBezTo>
                <a:cubicBezTo>
                  <a:pt x="4616633" y="-25136"/>
                  <a:pt x="4755573" y="11370"/>
                  <a:pt x="4928052" y="0"/>
                </a:cubicBezTo>
                <a:cubicBezTo>
                  <a:pt x="5100531" y="-11370"/>
                  <a:pt x="5304026" y="27319"/>
                  <a:pt x="5664428" y="0"/>
                </a:cubicBezTo>
                <a:cubicBezTo>
                  <a:pt x="5668111" y="191006"/>
                  <a:pt x="5660043" y="298634"/>
                  <a:pt x="5664428" y="403944"/>
                </a:cubicBezTo>
                <a:cubicBezTo>
                  <a:pt x="5668813" y="509254"/>
                  <a:pt x="5629322" y="628846"/>
                  <a:pt x="5664428" y="807889"/>
                </a:cubicBezTo>
                <a:cubicBezTo>
                  <a:pt x="5699534" y="986932"/>
                  <a:pt x="5636950" y="1158400"/>
                  <a:pt x="5664428" y="1331685"/>
                </a:cubicBezTo>
                <a:cubicBezTo>
                  <a:pt x="5367193" y="1403483"/>
                  <a:pt x="5271325" y="1271624"/>
                  <a:pt x="4984697" y="1331685"/>
                </a:cubicBezTo>
                <a:cubicBezTo>
                  <a:pt x="4698069" y="1391746"/>
                  <a:pt x="4449118" y="1274398"/>
                  <a:pt x="4304965" y="1331685"/>
                </a:cubicBezTo>
                <a:cubicBezTo>
                  <a:pt x="4160812" y="1388972"/>
                  <a:pt x="4025936" y="1290953"/>
                  <a:pt x="3908455" y="1331685"/>
                </a:cubicBezTo>
                <a:cubicBezTo>
                  <a:pt x="3790974" y="1372417"/>
                  <a:pt x="3507253" y="1268268"/>
                  <a:pt x="3342013" y="1331685"/>
                </a:cubicBezTo>
                <a:cubicBezTo>
                  <a:pt x="3176773" y="1395102"/>
                  <a:pt x="3136747" y="1299494"/>
                  <a:pt x="2945503" y="1331685"/>
                </a:cubicBezTo>
                <a:cubicBezTo>
                  <a:pt x="2754259" y="1363876"/>
                  <a:pt x="2642094" y="1310219"/>
                  <a:pt x="2548993" y="1331685"/>
                </a:cubicBezTo>
                <a:cubicBezTo>
                  <a:pt x="2455892" y="1353151"/>
                  <a:pt x="2258454" y="1272152"/>
                  <a:pt x="1982550" y="1331685"/>
                </a:cubicBezTo>
                <a:cubicBezTo>
                  <a:pt x="1706646" y="1391218"/>
                  <a:pt x="1656625" y="1300331"/>
                  <a:pt x="1529396" y="1331685"/>
                </a:cubicBezTo>
                <a:cubicBezTo>
                  <a:pt x="1402167" y="1363039"/>
                  <a:pt x="1167477" y="1270212"/>
                  <a:pt x="906308" y="1331685"/>
                </a:cubicBezTo>
                <a:cubicBezTo>
                  <a:pt x="645139" y="1393158"/>
                  <a:pt x="360434" y="1284910"/>
                  <a:pt x="0" y="1331685"/>
                </a:cubicBezTo>
                <a:cubicBezTo>
                  <a:pt x="-2669" y="1167262"/>
                  <a:pt x="6199" y="988435"/>
                  <a:pt x="0" y="887790"/>
                </a:cubicBezTo>
                <a:cubicBezTo>
                  <a:pt x="-6199" y="787145"/>
                  <a:pt x="16413" y="538894"/>
                  <a:pt x="0" y="430578"/>
                </a:cubicBezTo>
                <a:cubicBezTo>
                  <a:pt x="-16413" y="322262"/>
                  <a:pt x="23079" y="129180"/>
                  <a:pt x="0" y="0"/>
                </a:cubicBezTo>
                <a:close/>
              </a:path>
              <a:path w="5664428" h="1331685" stroke="0" extrusionOk="0">
                <a:moveTo>
                  <a:pt x="0" y="0"/>
                </a:moveTo>
                <a:cubicBezTo>
                  <a:pt x="116744" y="-26906"/>
                  <a:pt x="257972" y="6265"/>
                  <a:pt x="396510" y="0"/>
                </a:cubicBezTo>
                <a:cubicBezTo>
                  <a:pt x="535048" y="-6265"/>
                  <a:pt x="929015" y="20465"/>
                  <a:pt x="1076241" y="0"/>
                </a:cubicBezTo>
                <a:cubicBezTo>
                  <a:pt x="1223467" y="-20465"/>
                  <a:pt x="1507247" y="1006"/>
                  <a:pt x="1642684" y="0"/>
                </a:cubicBezTo>
                <a:cubicBezTo>
                  <a:pt x="1778121" y="-1006"/>
                  <a:pt x="1918969" y="32996"/>
                  <a:pt x="2152483" y="0"/>
                </a:cubicBezTo>
                <a:cubicBezTo>
                  <a:pt x="2385997" y="-32996"/>
                  <a:pt x="2508181" y="51036"/>
                  <a:pt x="2605637" y="0"/>
                </a:cubicBezTo>
                <a:cubicBezTo>
                  <a:pt x="2703093" y="-51036"/>
                  <a:pt x="2893920" y="42820"/>
                  <a:pt x="3115435" y="0"/>
                </a:cubicBezTo>
                <a:cubicBezTo>
                  <a:pt x="3336950" y="-42820"/>
                  <a:pt x="3480436" y="72971"/>
                  <a:pt x="3795167" y="0"/>
                </a:cubicBezTo>
                <a:cubicBezTo>
                  <a:pt x="4109898" y="-72971"/>
                  <a:pt x="4108257" y="52837"/>
                  <a:pt x="4418254" y="0"/>
                </a:cubicBezTo>
                <a:cubicBezTo>
                  <a:pt x="4728251" y="-52837"/>
                  <a:pt x="4686856" y="33097"/>
                  <a:pt x="4814764" y="0"/>
                </a:cubicBezTo>
                <a:cubicBezTo>
                  <a:pt x="4942672" y="-33097"/>
                  <a:pt x="5361187" y="74099"/>
                  <a:pt x="5664428" y="0"/>
                </a:cubicBezTo>
                <a:cubicBezTo>
                  <a:pt x="5666369" y="143021"/>
                  <a:pt x="5644506" y="267140"/>
                  <a:pt x="5664428" y="430578"/>
                </a:cubicBezTo>
                <a:cubicBezTo>
                  <a:pt x="5684350" y="594016"/>
                  <a:pt x="5647809" y="772750"/>
                  <a:pt x="5664428" y="901107"/>
                </a:cubicBezTo>
                <a:cubicBezTo>
                  <a:pt x="5681047" y="1029464"/>
                  <a:pt x="5644360" y="1158289"/>
                  <a:pt x="5664428" y="1331685"/>
                </a:cubicBezTo>
                <a:cubicBezTo>
                  <a:pt x="5551420" y="1368148"/>
                  <a:pt x="5421730" y="1320596"/>
                  <a:pt x="5267918" y="1331685"/>
                </a:cubicBezTo>
                <a:cubicBezTo>
                  <a:pt x="5114106" y="1342774"/>
                  <a:pt x="4901831" y="1275343"/>
                  <a:pt x="4758120" y="1331685"/>
                </a:cubicBezTo>
                <a:cubicBezTo>
                  <a:pt x="4614409" y="1388027"/>
                  <a:pt x="4461484" y="1325204"/>
                  <a:pt x="4361610" y="1331685"/>
                </a:cubicBezTo>
                <a:cubicBezTo>
                  <a:pt x="4261736" y="1338166"/>
                  <a:pt x="3989568" y="1287625"/>
                  <a:pt x="3851811" y="1331685"/>
                </a:cubicBezTo>
                <a:cubicBezTo>
                  <a:pt x="3714054" y="1375745"/>
                  <a:pt x="3516476" y="1284819"/>
                  <a:pt x="3285368" y="1331685"/>
                </a:cubicBezTo>
                <a:cubicBezTo>
                  <a:pt x="3054260" y="1378551"/>
                  <a:pt x="2951489" y="1314679"/>
                  <a:pt x="2832214" y="1331685"/>
                </a:cubicBezTo>
                <a:cubicBezTo>
                  <a:pt x="2712939" y="1348691"/>
                  <a:pt x="2519965" y="1297180"/>
                  <a:pt x="2435704" y="1331685"/>
                </a:cubicBezTo>
                <a:cubicBezTo>
                  <a:pt x="2351443" y="1366190"/>
                  <a:pt x="2184086" y="1327978"/>
                  <a:pt x="1982550" y="1331685"/>
                </a:cubicBezTo>
                <a:cubicBezTo>
                  <a:pt x="1781014" y="1335392"/>
                  <a:pt x="1591855" y="1269128"/>
                  <a:pt x="1359463" y="1331685"/>
                </a:cubicBezTo>
                <a:cubicBezTo>
                  <a:pt x="1127071" y="1394242"/>
                  <a:pt x="1089671" y="1287887"/>
                  <a:pt x="906308" y="1331685"/>
                </a:cubicBezTo>
                <a:cubicBezTo>
                  <a:pt x="722945" y="1375483"/>
                  <a:pt x="347291" y="1283627"/>
                  <a:pt x="0" y="1331685"/>
                </a:cubicBezTo>
                <a:cubicBezTo>
                  <a:pt x="-14091" y="1182249"/>
                  <a:pt x="19952" y="1054311"/>
                  <a:pt x="0" y="914424"/>
                </a:cubicBezTo>
                <a:cubicBezTo>
                  <a:pt x="-19952" y="774537"/>
                  <a:pt x="31690" y="632007"/>
                  <a:pt x="0" y="510479"/>
                </a:cubicBezTo>
                <a:cubicBezTo>
                  <a:pt x="-31690" y="388951"/>
                  <a:pt x="9703" y="181650"/>
                  <a:pt x="0" y="0"/>
                </a:cubicBezTo>
                <a:close/>
              </a:path>
            </a:pathLst>
          </a:custGeom>
          <a:ln w="127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935780370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sk-SK" dirty="0">
                <a:solidFill>
                  <a:srgbClr val="00B0F0"/>
                </a:solidFill>
                <a:latin typeface="Century Gothic"/>
              </a:rPr>
              <a:t>CYPRIÁNOV MOR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1180C9F-E7BE-43BB-B30A-DA77DE3ED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602" y="1617363"/>
            <a:ext cx="8815793" cy="5322328"/>
          </a:xfrm>
        </p:spPr>
        <p:txBody>
          <a:bodyPr>
            <a:normAutofit/>
          </a:bodyPr>
          <a:lstStyle/>
          <a:p>
            <a:pPr marL="457200" indent="-457200">
              <a:buFont typeface="Wingdings"/>
              <a:buChar char="Ø"/>
            </a:pPr>
            <a:r>
              <a:rPr lang="sk-SK" dirty="0">
                <a:latin typeface="Avenir Next LT Pro"/>
                <a:ea typeface="+mn-lt"/>
                <a:cs typeface="+mn-lt"/>
              </a:rPr>
              <a:t>Cypriánov mor sa </a:t>
            </a:r>
            <a:r>
              <a:rPr lang="sk-SK" b="1" dirty="0">
                <a:latin typeface="Avenir Next LT Pro"/>
                <a:ea typeface="+mn-lt"/>
                <a:cs typeface="+mn-lt"/>
              </a:rPr>
              <a:t>začal v roku 250 a skončil sa v roku 270</a:t>
            </a:r>
            <a:r>
              <a:rPr lang="sk-SK" dirty="0">
                <a:latin typeface="Avenir Next LT Pro"/>
                <a:ea typeface="+mn-lt"/>
                <a:cs typeface="+mn-lt"/>
              </a:rPr>
              <a:t>. Počas svojho vrcholného obdobia usmrtil v Ríme až 5 000 ľudí denne. Spôsobil široký nedostatok pracovných síl pri produkcii potravy a v rímskej armáde, čím vážne oslabil ríšu počas Krízy tretieho storočia. </a:t>
            </a:r>
            <a:endParaRPr lang="sk-SK">
              <a:latin typeface="Avenir Next LT Pro"/>
              <a:ea typeface="+mn-lt"/>
              <a:cs typeface="+mn-lt"/>
            </a:endParaRPr>
          </a:p>
          <a:p>
            <a:pPr marL="457200" indent="-457200">
              <a:buFont typeface="Wingdings"/>
              <a:buChar char="Ø"/>
            </a:pPr>
            <a:r>
              <a:rPr lang="sk-SK" b="1" dirty="0">
                <a:latin typeface="Avenir Next LT Pro"/>
                <a:ea typeface="+mn-lt"/>
                <a:cs typeface="+mn-lt"/>
              </a:rPr>
              <a:t>Udáva sa, že medzi činiteľmi epidémie boli kiahne, pandémia chrípky a vírusová  horúčka  ako vírus </a:t>
            </a:r>
            <a:r>
              <a:rPr lang="sk-SK" b="1" dirty="0" err="1">
                <a:latin typeface="Avenir Next LT Pro"/>
                <a:ea typeface="+mn-lt"/>
                <a:cs typeface="+mn-lt"/>
              </a:rPr>
              <a:t>Ebola</a:t>
            </a:r>
            <a:r>
              <a:rPr lang="sk-SK" dirty="0">
                <a:latin typeface="Avenir Next LT Pro"/>
                <a:ea typeface="+mn-lt"/>
                <a:cs typeface="+mn-lt"/>
              </a:rPr>
              <a:t>.</a:t>
            </a:r>
            <a:endParaRPr lang="sk-SK">
              <a:latin typeface="Avenir Next LT Pro"/>
            </a:endParaRPr>
          </a:p>
          <a:p>
            <a:pPr marL="0" indent="0">
              <a:buNone/>
            </a:pPr>
            <a:endParaRPr lang="sk-SK" dirty="0">
              <a:latin typeface="Avenir Next LT Pro"/>
              <a:ea typeface="+mn-lt"/>
              <a:cs typeface="+mn-lt"/>
            </a:endParaRPr>
          </a:p>
          <a:p>
            <a:pPr marL="457200" indent="-457200">
              <a:buFont typeface="Wingdings"/>
              <a:buChar char="Ø"/>
            </a:pPr>
            <a:r>
              <a:rPr lang="sk-SK" dirty="0">
                <a:latin typeface="Avenir Next LT Pro"/>
                <a:ea typeface="+mn-lt"/>
                <a:cs typeface="+mn-lt"/>
              </a:rPr>
              <a:t>Kresťania sa počas epidémie aktívne starali o chorých, ako aj aktívne poskytovali starostlivosť pri pohreboch mŕtvych. Epidémia nakoniec kresťanstvo nielenže posilnila, ale taktiež pomohla rozšíriť kresťanstvo po celej ríši.</a:t>
            </a:r>
            <a:endParaRPr lang="sk-SK">
              <a:latin typeface="Avenir Next LT Pro"/>
            </a:endParaRPr>
          </a:p>
          <a:p>
            <a:endParaRPr lang="sk-SK" dirty="0"/>
          </a:p>
        </p:txBody>
      </p:sp>
      <p:pic>
        <p:nvPicPr>
          <p:cNvPr id="4" name="Obrázok 4" descr="Obrázok, na ktorom je vnútri, stôl, jedlo, jedenie&#10;&#10;Popis vygenerovaný s veľmi vysokou spoľahlivosťou">
            <a:extLst>
              <a:ext uri="{FF2B5EF4-FFF2-40B4-BE49-F238E27FC236}">
                <a16:creationId xmlns:a16="http://schemas.microsoft.com/office/drawing/2014/main" id="{A2274351-733E-4677-A360-5FD498E7F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2777" y="93133"/>
            <a:ext cx="2941496" cy="19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01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D53B96-285E-4F9D-8E69-7A6698777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082" y="598714"/>
            <a:ext cx="3196999" cy="910771"/>
          </a:xfrm>
          <a:custGeom>
            <a:avLst/>
            <a:gdLst>
              <a:gd name="connsiteX0" fmla="*/ 0 w 3196999"/>
              <a:gd name="connsiteY0" fmla="*/ 0 h 910771"/>
              <a:gd name="connsiteX1" fmla="*/ 468893 w 3196999"/>
              <a:gd name="connsiteY1" fmla="*/ 0 h 910771"/>
              <a:gd name="connsiteX2" fmla="*/ 969756 w 3196999"/>
              <a:gd name="connsiteY2" fmla="*/ 0 h 910771"/>
              <a:gd name="connsiteX3" fmla="*/ 1470620 w 3196999"/>
              <a:gd name="connsiteY3" fmla="*/ 0 h 910771"/>
              <a:gd name="connsiteX4" fmla="*/ 1971483 w 3196999"/>
              <a:gd name="connsiteY4" fmla="*/ 0 h 910771"/>
              <a:gd name="connsiteX5" fmla="*/ 2440376 w 3196999"/>
              <a:gd name="connsiteY5" fmla="*/ 0 h 910771"/>
              <a:gd name="connsiteX6" fmla="*/ 3196999 w 3196999"/>
              <a:gd name="connsiteY6" fmla="*/ 0 h 910771"/>
              <a:gd name="connsiteX7" fmla="*/ 3196999 w 3196999"/>
              <a:gd name="connsiteY7" fmla="*/ 446278 h 910771"/>
              <a:gd name="connsiteX8" fmla="*/ 3196999 w 3196999"/>
              <a:gd name="connsiteY8" fmla="*/ 910771 h 910771"/>
              <a:gd name="connsiteX9" fmla="*/ 2600226 w 3196999"/>
              <a:gd name="connsiteY9" fmla="*/ 910771 h 910771"/>
              <a:gd name="connsiteX10" fmla="*/ 2099363 w 3196999"/>
              <a:gd name="connsiteY10" fmla="*/ 910771 h 910771"/>
              <a:gd name="connsiteX11" fmla="*/ 1566530 w 3196999"/>
              <a:gd name="connsiteY11" fmla="*/ 910771 h 910771"/>
              <a:gd name="connsiteX12" fmla="*/ 1065666 w 3196999"/>
              <a:gd name="connsiteY12" fmla="*/ 910771 h 910771"/>
              <a:gd name="connsiteX13" fmla="*/ 564803 w 3196999"/>
              <a:gd name="connsiteY13" fmla="*/ 910771 h 910771"/>
              <a:gd name="connsiteX14" fmla="*/ 0 w 3196999"/>
              <a:gd name="connsiteY14" fmla="*/ 910771 h 910771"/>
              <a:gd name="connsiteX15" fmla="*/ 0 w 3196999"/>
              <a:gd name="connsiteY15" fmla="*/ 437170 h 910771"/>
              <a:gd name="connsiteX16" fmla="*/ 0 w 3196999"/>
              <a:gd name="connsiteY16" fmla="*/ 0 h 910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96999" h="910771" fill="none" extrusionOk="0">
                <a:moveTo>
                  <a:pt x="0" y="0"/>
                </a:moveTo>
                <a:cubicBezTo>
                  <a:pt x="130245" y="-37588"/>
                  <a:pt x="335359" y="3387"/>
                  <a:pt x="468893" y="0"/>
                </a:cubicBezTo>
                <a:cubicBezTo>
                  <a:pt x="602427" y="-3387"/>
                  <a:pt x="799240" y="42467"/>
                  <a:pt x="969756" y="0"/>
                </a:cubicBezTo>
                <a:cubicBezTo>
                  <a:pt x="1140272" y="-42467"/>
                  <a:pt x="1319086" y="28045"/>
                  <a:pt x="1470620" y="0"/>
                </a:cubicBezTo>
                <a:cubicBezTo>
                  <a:pt x="1622154" y="-28045"/>
                  <a:pt x="1818716" y="51760"/>
                  <a:pt x="1971483" y="0"/>
                </a:cubicBezTo>
                <a:cubicBezTo>
                  <a:pt x="2124250" y="-51760"/>
                  <a:pt x="2303062" y="22623"/>
                  <a:pt x="2440376" y="0"/>
                </a:cubicBezTo>
                <a:cubicBezTo>
                  <a:pt x="2577690" y="-22623"/>
                  <a:pt x="2980904" y="6789"/>
                  <a:pt x="3196999" y="0"/>
                </a:cubicBezTo>
                <a:cubicBezTo>
                  <a:pt x="3226319" y="222400"/>
                  <a:pt x="3166275" y="228600"/>
                  <a:pt x="3196999" y="446278"/>
                </a:cubicBezTo>
                <a:cubicBezTo>
                  <a:pt x="3227723" y="663956"/>
                  <a:pt x="3187797" y="697806"/>
                  <a:pt x="3196999" y="910771"/>
                </a:cubicBezTo>
                <a:cubicBezTo>
                  <a:pt x="2921159" y="927400"/>
                  <a:pt x="2738044" y="870972"/>
                  <a:pt x="2600226" y="910771"/>
                </a:cubicBezTo>
                <a:cubicBezTo>
                  <a:pt x="2462408" y="950570"/>
                  <a:pt x="2246842" y="867859"/>
                  <a:pt x="2099363" y="910771"/>
                </a:cubicBezTo>
                <a:cubicBezTo>
                  <a:pt x="1951884" y="953683"/>
                  <a:pt x="1776650" y="902599"/>
                  <a:pt x="1566530" y="910771"/>
                </a:cubicBezTo>
                <a:cubicBezTo>
                  <a:pt x="1356410" y="918943"/>
                  <a:pt x="1246533" y="873260"/>
                  <a:pt x="1065666" y="910771"/>
                </a:cubicBezTo>
                <a:cubicBezTo>
                  <a:pt x="884799" y="948282"/>
                  <a:pt x="672841" y="896912"/>
                  <a:pt x="564803" y="910771"/>
                </a:cubicBezTo>
                <a:cubicBezTo>
                  <a:pt x="456765" y="924630"/>
                  <a:pt x="253863" y="847278"/>
                  <a:pt x="0" y="910771"/>
                </a:cubicBezTo>
                <a:cubicBezTo>
                  <a:pt x="-47830" y="696547"/>
                  <a:pt x="33886" y="548212"/>
                  <a:pt x="0" y="437170"/>
                </a:cubicBezTo>
                <a:cubicBezTo>
                  <a:pt x="-33886" y="326128"/>
                  <a:pt x="49105" y="197649"/>
                  <a:pt x="0" y="0"/>
                </a:cubicBezTo>
                <a:close/>
              </a:path>
              <a:path w="3196999" h="910771" stroke="0" extrusionOk="0">
                <a:moveTo>
                  <a:pt x="0" y="0"/>
                </a:moveTo>
                <a:cubicBezTo>
                  <a:pt x="93967" y="-8263"/>
                  <a:pt x="275948" y="3367"/>
                  <a:pt x="436923" y="0"/>
                </a:cubicBezTo>
                <a:cubicBezTo>
                  <a:pt x="597898" y="-3367"/>
                  <a:pt x="679379" y="27866"/>
                  <a:pt x="873846" y="0"/>
                </a:cubicBezTo>
                <a:cubicBezTo>
                  <a:pt x="1068313" y="-27866"/>
                  <a:pt x="1311658" y="22755"/>
                  <a:pt x="1470620" y="0"/>
                </a:cubicBezTo>
                <a:cubicBezTo>
                  <a:pt x="1629582" y="-22755"/>
                  <a:pt x="1793065" y="52791"/>
                  <a:pt x="2067393" y="0"/>
                </a:cubicBezTo>
                <a:cubicBezTo>
                  <a:pt x="2341721" y="-52791"/>
                  <a:pt x="2482032" y="63282"/>
                  <a:pt x="2600226" y="0"/>
                </a:cubicBezTo>
                <a:cubicBezTo>
                  <a:pt x="2718420" y="-63282"/>
                  <a:pt x="3009275" y="28397"/>
                  <a:pt x="3196999" y="0"/>
                </a:cubicBezTo>
                <a:cubicBezTo>
                  <a:pt x="3247954" y="159060"/>
                  <a:pt x="3166823" y="238239"/>
                  <a:pt x="3196999" y="455386"/>
                </a:cubicBezTo>
                <a:cubicBezTo>
                  <a:pt x="3227175" y="672533"/>
                  <a:pt x="3152960" y="699348"/>
                  <a:pt x="3196999" y="910771"/>
                </a:cubicBezTo>
                <a:cubicBezTo>
                  <a:pt x="3022992" y="961922"/>
                  <a:pt x="2875451" y="868191"/>
                  <a:pt x="2760076" y="910771"/>
                </a:cubicBezTo>
                <a:cubicBezTo>
                  <a:pt x="2644701" y="953351"/>
                  <a:pt x="2366395" y="881616"/>
                  <a:pt x="2259213" y="910771"/>
                </a:cubicBezTo>
                <a:cubicBezTo>
                  <a:pt x="2152031" y="939926"/>
                  <a:pt x="1921687" y="854121"/>
                  <a:pt x="1662439" y="910771"/>
                </a:cubicBezTo>
                <a:cubicBezTo>
                  <a:pt x="1403191" y="967421"/>
                  <a:pt x="1417294" y="860821"/>
                  <a:pt x="1225516" y="910771"/>
                </a:cubicBezTo>
                <a:cubicBezTo>
                  <a:pt x="1033738" y="960721"/>
                  <a:pt x="859889" y="893236"/>
                  <a:pt x="692683" y="910771"/>
                </a:cubicBezTo>
                <a:cubicBezTo>
                  <a:pt x="525477" y="928306"/>
                  <a:pt x="294196" y="869506"/>
                  <a:pt x="0" y="910771"/>
                </a:cubicBezTo>
                <a:cubicBezTo>
                  <a:pt x="-5666" y="807409"/>
                  <a:pt x="4253" y="607730"/>
                  <a:pt x="0" y="455386"/>
                </a:cubicBezTo>
                <a:cubicBezTo>
                  <a:pt x="-4253" y="303043"/>
                  <a:pt x="45260" y="105779"/>
                  <a:pt x="0" y="0"/>
                </a:cubicBezTo>
                <a:close/>
              </a:path>
            </a:pathLst>
          </a:custGeom>
          <a:ln w="127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318483562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sk-SK" dirty="0">
                <a:solidFill>
                  <a:srgbClr val="00B0F0"/>
                </a:solidFill>
                <a:latin typeface="Century Gothic"/>
              </a:rPr>
              <a:t>STRACH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15446E4-3D07-40F5-95B9-B150E9B5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211" y="1895979"/>
            <a:ext cx="8217570" cy="55898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b="1" dirty="0"/>
          </a:p>
          <a:p>
            <a:pPr>
              <a:buFont typeface="Wingdings"/>
              <a:buChar char="Ø"/>
            </a:pPr>
            <a:r>
              <a:rPr lang="sk-SK" dirty="0">
                <a:ea typeface="+mn-lt"/>
                <a:cs typeface="+mn-lt"/>
              </a:rPr>
              <a:t> Najzávažnejší dopad katastrofickej epidémie však nebol a</a:t>
            </a:r>
            <a:r>
              <a:rPr lang="sk-SK" b="1" dirty="0">
                <a:ea typeface="+mn-lt"/>
                <a:cs typeface="+mn-lt"/>
              </a:rPr>
              <a:t>ni ekonomický, ani politický</a:t>
            </a:r>
            <a:r>
              <a:rPr lang="sk-SK" dirty="0">
                <a:ea typeface="+mn-lt"/>
                <a:cs typeface="+mn-lt"/>
              </a:rPr>
              <a:t>,</a:t>
            </a:r>
            <a:r>
              <a:rPr lang="sk-SK" b="1" u="sng" dirty="0">
                <a:ea typeface="+mn-lt"/>
                <a:cs typeface="+mn-lt"/>
              </a:rPr>
              <a:t> ale psychologický</a:t>
            </a:r>
            <a:r>
              <a:rPr lang="sk-SK" dirty="0">
                <a:ea typeface="+mn-lt"/>
                <a:cs typeface="+mn-lt"/>
              </a:rPr>
              <a:t>. </a:t>
            </a:r>
          </a:p>
          <a:p>
            <a:pPr>
              <a:buFont typeface="Wingdings"/>
              <a:buChar char="Ø"/>
            </a:pPr>
            <a:r>
              <a:rPr lang="sk-SK" dirty="0">
                <a:ea typeface="+mn-lt"/>
                <a:cs typeface="+mn-lt"/>
              </a:rPr>
              <a:t>Ľudia pod náporom smrtonosnej nákazy strácali dôveru v tradičné spoločenské inštitúcie, ktoré zastrešovali život v rímskej spoločnosti a poskytovali záruku kozmického poriadku, akými boli rímske kulty. </a:t>
            </a:r>
            <a:endParaRPr lang="sk-SK">
              <a:ea typeface="+mn-lt"/>
              <a:cs typeface="+mn-lt"/>
            </a:endParaRPr>
          </a:p>
          <a:p>
            <a:pPr>
              <a:buFont typeface="Wingdings"/>
              <a:buChar char="Ø"/>
            </a:pPr>
            <a:r>
              <a:rPr lang="sk-SK" dirty="0">
                <a:ea typeface="+mn-lt"/>
                <a:cs typeface="+mn-lt"/>
              </a:rPr>
              <a:t>Hoci sa vládnuci cisári opätovne obracali k tradičným božstvám a prinášali obety, ktoré mali odvrátiť mor, ich snahy neprinášali úžitok.</a:t>
            </a:r>
          </a:p>
          <a:p>
            <a:pPr>
              <a:buFont typeface="Wingdings"/>
              <a:buChar char="Ø"/>
            </a:pPr>
            <a:r>
              <a:rPr lang="sk-SK" b="1" dirty="0">
                <a:ea typeface="+mn-lt"/>
                <a:cs typeface="+mn-lt"/>
              </a:rPr>
              <a:t>Odhaduje sa, že počas epidémií zomrelo približne 60 miliónov ľudí a nasledoval po nich pád Rímskej ríše.</a:t>
            </a:r>
            <a:endParaRPr lang="sk-SK" b="1"/>
          </a:p>
          <a:p>
            <a:endParaRPr lang="sk-SK"/>
          </a:p>
          <a:p>
            <a:pPr>
              <a:buFont typeface="Wingdings"/>
              <a:buChar char="Ø"/>
            </a:pPr>
            <a:endParaRPr lang="sk-SK" dirty="0"/>
          </a:p>
          <a:p>
            <a:endParaRPr lang="sk-SK"/>
          </a:p>
        </p:txBody>
      </p:sp>
      <p:pic>
        <p:nvPicPr>
          <p:cNvPr id="4" name="Obrázok 4" descr="Obrázok, na ktorom je budova, vonkajšie, sedenie, muž&#10;&#10;Popis vygenerovaný s veľmi vysokou spoľahlivosťou">
            <a:extLst>
              <a:ext uri="{FF2B5EF4-FFF2-40B4-BE49-F238E27FC236}">
                <a16:creationId xmlns:a16="http://schemas.microsoft.com/office/drawing/2014/main" id="{225D7B02-CE13-461D-86E7-73E9800D9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78" y="4241333"/>
            <a:ext cx="2887362" cy="2010281"/>
          </a:xfrm>
          <a:prstGeom prst="rect">
            <a:avLst/>
          </a:prstGeom>
        </p:spPr>
      </p:pic>
      <p:pic>
        <p:nvPicPr>
          <p:cNvPr id="5" name="Obrázok 5" descr="Obrázok, na ktorom je vonkajšie, oblaky, lietadlo, zamračené&#10;&#10;Popis vygenerovaný s veľmi vysokou spoľahlivosťou">
            <a:extLst>
              <a:ext uri="{FF2B5EF4-FFF2-40B4-BE49-F238E27FC236}">
                <a16:creationId xmlns:a16="http://schemas.microsoft.com/office/drawing/2014/main" id="{3E4C5B1D-00D3-4A1D-9094-FFFBEFAA6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78" y="1960606"/>
            <a:ext cx="2969740" cy="19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401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607E7B-5142-4F00-A4F7-630E3ED82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13884990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Širokouhlá</PresentationFormat>
  <Paragraphs>0</Paragraphs>
  <Slides>7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Parallax</vt:lpstr>
      <vt:lpstr>CHOROBY  V RÍMSKEJ RIŠI</vt:lpstr>
      <vt:lpstr>NERO A JESENNÝ MOR</vt:lpstr>
      <vt:lpstr>Prezentácia programu PowerPoint</vt:lpstr>
      <vt:lpstr>ANTONÍNOV MOR</vt:lpstr>
      <vt:lpstr>CYPRIÁNOV MOR</vt:lpstr>
      <vt:lpstr>STRACH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/>
  <cp:lastModifiedBy/>
  <cp:revision>361</cp:revision>
  <dcterms:created xsi:type="dcterms:W3CDTF">2020-06-02T12:06:16Z</dcterms:created>
  <dcterms:modified xsi:type="dcterms:W3CDTF">2020-06-02T13:20:18Z</dcterms:modified>
</cp:coreProperties>
</file>