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9" r:id="rId5"/>
    <p:sldId id="261" r:id="rId6"/>
    <p:sldId id="271" r:id="rId7"/>
    <p:sldId id="272" r:id="rId8"/>
    <p:sldId id="260" r:id="rId9"/>
    <p:sldId id="262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55CADE-DCE0-447F-B290-2AE78E5E5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dym, vonkajšie, zbraň, para&#10;&#10;Automaticky generovaný popis">
            <a:extLst>
              <a:ext uri="{FF2B5EF4-FFF2-40B4-BE49-F238E27FC236}">
                <a16:creationId xmlns:a16="http://schemas.microsoft.com/office/drawing/2014/main" id="{725A1186-DE8A-4CC6-9B9A-60EEBE8D0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605" b="-1"/>
          <a:stretch/>
        </p:blipFill>
        <p:spPr>
          <a:xfrm>
            <a:off x="8860" y="10"/>
            <a:ext cx="692420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45587C-701C-48A1-9B6B-10C3DF81A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330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13">
            <a:extLst>
              <a:ext uri="{FF2B5EF4-FFF2-40B4-BE49-F238E27FC236}">
                <a16:creationId xmlns:a16="http://schemas.microsoft.com/office/drawing/2014/main" id="{2E5CF545-7AAF-4A13-8871-089E929E8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A8E7154-7675-455B-9EAD-5328C9D9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4851" y="1054101"/>
            <a:ext cx="4515601" cy="4485308"/>
          </a:xfrm>
        </p:spPr>
        <p:txBody>
          <a:bodyPr>
            <a:normAutofit/>
          </a:bodyPr>
          <a:lstStyle/>
          <a:p>
            <a:r>
              <a:rPr lang="sk-SK" b="1" dirty="0"/>
              <a:t>Inkvizitor Boblig a čarodejnícke procesy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233113-27D4-441A-9A1C-052BA2AB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6707" y="4165601"/>
            <a:ext cx="3487479" cy="789172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576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3254AE-C4CD-426D-A6E8-7FA13B0F8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sedenie, stôl, drevené, čierne&#10;&#10;Automaticky generovaný popis">
            <a:extLst>
              <a:ext uri="{FF2B5EF4-FFF2-40B4-BE49-F238E27FC236}">
                <a16:creationId xmlns:a16="http://schemas.microsoft.com/office/drawing/2014/main" id="{696B77EE-EB7F-44B4-BF30-784839180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588" y="2367091"/>
            <a:ext cx="4188510" cy="342410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C53434-A0C7-4A81-8EB0-D460DAD9B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5207FCC-248D-46AE-B81D-45FF9592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sk-SK" sz="4400" dirty="0"/>
              <a:t>Španieslká topánka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415A0F-0541-42A3-BFA7-E0D5E3E867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860493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dirty="0"/>
              <a:t>Španieslka topánka bola založená na podobnom princípe ako palečnica</a:t>
            </a:r>
            <a:endParaRPr lang="sk-SK"/>
          </a:p>
          <a:p>
            <a:pPr>
              <a:lnSpc>
                <a:spcPct val="110000"/>
              </a:lnSpc>
            </a:pPr>
            <a:r>
              <a:rPr lang="sk-SK" dirty="0"/>
              <a:t>Väčší lis sa prikládal na holeň obetí  a uťahovanim klincov spôsobovalo bolestivé a zlé sa hojace rany</a:t>
            </a:r>
            <a:endParaRPr lang="sk-SK"/>
          </a:p>
          <a:p>
            <a:pPr>
              <a:lnSpc>
                <a:spcPct val="110000"/>
              </a:lnSpc>
            </a:pPr>
            <a:r>
              <a:rPr lang="sk-SK" dirty="0"/>
              <a:t>Španieslka topánka bola zo vnútra tak tiež opatrená klincami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41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vnútri, drevené, sedenie, stôl&#10;&#10;Automaticky generovaný popis">
            <a:extLst>
              <a:ext uri="{FF2B5EF4-FFF2-40B4-BE49-F238E27FC236}">
                <a16:creationId xmlns:a16="http://schemas.microsoft.com/office/drawing/2014/main" id="{D33E88CA-7315-4972-AF06-A75E05979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231" y="618517"/>
            <a:ext cx="3757947" cy="5629884"/>
          </a:xfrm>
          <a:prstGeom prst="roundRect">
            <a:avLst>
              <a:gd name="adj" fmla="val 298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265C2A-0A58-43AD-A406-8F4478E28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7F0337B-E426-4607-8531-8AD9C6E1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sk-SK" sz="5400" dirty="0"/>
              <a:t>škripec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FE2464-E3B0-4C6D-8334-B4E488702E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2367092"/>
            <a:ext cx="3352128" cy="38813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1400"/>
              <a:t>jeden z najkrutejších mučiacich nástrojov </a:t>
            </a:r>
          </a:p>
          <a:p>
            <a:pPr>
              <a:lnSpc>
                <a:spcPct val="110000"/>
              </a:lnSpc>
            </a:pPr>
            <a:r>
              <a:rPr lang="sk-SK" sz="1400"/>
              <a:t>Ide o rebrík</a:t>
            </a:r>
          </a:p>
          <a:p>
            <a:pPr>
              <a:lnSpc>
                <a:spcPct val="110000"/>
              </a:lnSpc>
            </a:pPr>
            <a:r>
              <a:rPr lang="sk-SK" sz="1400"/>
              <a:t>K nemu bola obeť pomocou lán priviazaná za zápesťia a kotníky </a:t>
            </a:r>
          </a:p>
          <a:p>
            <a:pPr>
              <a:lnSpc>
                <a:spcPct val="110000"/>
              </a:lnSpc>
            </a:pPr>
            <a:r>
              <a:rPr lang="sk-SK" sz="1400"/>
              <a:t>Postupne sa naťahovala na jeho dĺžku</a:t>
            </a:r>
          </a:p>
          <a:p>
            <a:pPr>
              <a:lnSpc>
                <a:spcPct val="110000"/>
              </a:lnSpc>
            </a:pPr>
            <a:r>
              <a:rPr lang="sk-SK" sz="1400"/>
              <a:t>Škripce využívali aj ozubené kolieska , ktoré sa obeťiam zapichovali do chrbta</a:t>
            </a:r>
          </a:p>
          <a:p>
            <a:pPr>
              <a:lnSpc>
                <a:spcPct val="110000"/>
              </a:lnSpc>
            </a:pPr>
            <a:r>
              <a:rPr lang="sk-SK" sz="1400"/>
              <a:t>Pri prehnanom naťahovaní mohlo dosjť k tomu , že sa odtrhla aj nejaká končatina tela</a:t>
            </a:r>
          </a:p>
          <a:p>
            <a:pPr>
              <a:lnSpc>
                <a:spcPct val="110000"/>
              </a:lnSpc>
            </a:pP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357635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C9CE9-6897-4B6D-BEFC-619ADB96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26789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r>
              <a:rPr lang="sk-SK" sz="6700" dirty="0"/>
              <a:t>Ďakujem za pozornosť 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/>
              <a:t>                                 </a:t>
            </a:r>
            <a:br>
              <a:rPr lang="sk-SK" dirty="0"/>
            </a:br>
            <a:br>
              <a:rPr lang="sk-SK" dirty="0"/>
            </a:br>
            <a:r>
              <a:rPr lang="sk-SK" dirty="0"/>
              <a:t>                                 </a:t>
            </a:r>
            <a:r>
              <a:rPr lang="sk-SK" sz="1800" dirty="0" err="1"/>
              <a:t>marianna</a:t>
            </a:r>
            <a:r>
              <a:rPr lang="sk-SK" sz="1800" dirty="0"/>
              <a:t> </a:t>
            </a:r>
            <a:r>
              <a:rPr lang="sk-SK" sz="1800" dirty="0" err="1"/>
              <a:t>ivanišinová</a:t>
            </a:r>
            <a:r>
              <a:rPr lang="sk-SK" sz="1800" dirty="0"/>
              <a:t> 1.p</a:t>
            </a:r>
            <a:br>
              <a:rPr lang="sk-SK" sz="1800" dirty="0"/>
            </a:b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19676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28B170-B7BC-4BDA-AF69-28A89C4F8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6" descr="Obrázok, na ktorom je osoba, muž, fotografia, vnútri&#10;&#10;Automaticky generovaný popis">
            <a:extLst>
              <a:ext uri="{FF2B5EF4-FFF2-40B4-BE49-F238E27FC236}">
                <a16:creationId xmlns:a16="http://schemas.microsoft.com/office/drawing/2014/main" id="{93F02B42-9CA4-4840-B302-2298CB7B7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445" y="1787258"/>
            <a:ext cx="3427091" cy="3292401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1E8C82-833C-4573-807A-A01BED37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B569E2D-DB3F-4768-B1C4-8C83065E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sk-SK" sz="4000" dirty="0"/>
              <a:t>Jindřich František Boblig Z EDELSTADTU </a:t>
            </a:r>
            <a:endParaRPr lang="sk-SK" sz="4000" u="sng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5F1ECC-BFD1-408A-B870-A2DDB4176E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564207" cy="38813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1900" dirty="0"/>
              <a:t>nArodený okolo roku 1611-1612 vo zlatých horách </a:t>
            </a:r>
          </a:p>
          <a:p>
            <a:pPr>
              <a:lnSpc>
                <a:spcPct val="110000"/>
              </a:lnSpc>
            </a:pPr>
            <a:r>
              <a:rPr lang="sk-SK" sz="1900" dirty="0"/>
              <a:t>Študoval právo pravdepodobne vo viedni ale doktorát nedosiahol </a:t>
            </a:r>
          </a:p>
          <a:p>
            <a:pPr>
              <a:lnSpc>
                <a:spcPct val="110000"/>
              </a:lnSpc>
            </a:pPr>
            <a:r>
              <a:rPr lang="sk-SK" sz="1900" dirty="0"/>
              <a:t>Po ukončený školy sa dostal do čela čarodejníckych procesov v losinském panstve </a:t>
            </a:r>
          </a:p>
          <a:p>
            <a:pPr>
              <a:lnSpc>
                <a:spcPct val="110000"/>
              </a:lnSpc>
            </a:pPr>
            <a:r>
              <a:rPr lang="sk-SK" sz="1900" dirty="0"/>
              <a:t>od roku 1638 sa zúčastňoval čarodejníckych procesov nískem kniežatsve</a:t>
            </a:r>
          </a:p>
          <a:p>
            <a:pPr>
              <a:lnSpc>
                <a:spcPct val="110000"/>
              </a:lnSpc>
            </a:pPr>
            <a:endParaRPr lang="sk-SK" sz="1900" dirty="0"/>
          </a:p>
          <a:p>
            <a:pPr>
              <a:lnSpc>
                <a:spcPct val="110000"/>
              </a:lnSpc>
            </a:pP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407057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A4B4519-5C32-4AD4-AE24-C10C34AB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sk-SK" sz="4100"/>
              <a:t>Jindřich František Boblig Z EDELSTADTU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8F9B55-A605-4583-A5AF-EE6827DD58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sk-SK" dirty="0"/>
              <a:t>Neskôr sa pýšil svojou 40 ročnou praxou, ktorá mu pomohla dostať sa do čela inkvizicie</a:t>
            </a:r>
          </a:p>
          <a:p>
            <a:r>
              <a:rPr lang="sk-SK" dirty="0"/>
              <a:t>Boblig bol psychicky narušenou osobou </a:t>
            </a:r>
          </a:p>
          <a:p>
            <a:r>
              <a:rPr lang="sk-SK" dirty="0"/>
              <a:t>Sexualita zohrávala v jeho konaný najdôležitejšiu rolu</a:t>
            </a:r>
          </a:p>
          <a:p>
            <a:r>
              <a:rPr lang="sk-SK" dirty="0"/>
              <a:t>Nadmerne používanie tortury poukazuje na sadistickú osobnosť </a:t>
            </a:r>
          </a:p>
          <a:p>
            <a:endParaRPr lang="sk-SK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7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vlak, vonkajšie, dym, sledovať&#10;&#10;Automaticky generovaný popis">
            <a:extLst>
              <a:ext uri="{FF2B5EF4-FFF2-40B4-BE49-F238E27FC236}">
                <a16:creationId xmlns:a16="http://schemas.microsoft.com/office/drawing/2014/main" id="{CC051562-7D84-48CE-ACED-BF15D9487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643" y="1599682"/>
            <a:ext cx="6299887" cy="3543686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E374F5-52B2-4260-8B1C-54237931F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66BC61-50C1-42E9-BF11-5A805E4FAF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740509" cy="38813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1400"/>
              <a:t>Ide o žobračku marinu schuchovú , ktorá ukradla hostiu </a:t>
            </a:r>
          </a:p>
          <a:p>
            <a:pPr>
              <a:lnSpc>
                <a:spcPct val="110000"/>
              </a:lnSpc>
            </a:pPr>
            <a:r>
              <a:rPr lang="sk-SK" sz="1400"/>
              <a:t>Hostiu potom podala krave aby mohla znovu dojiť mlieko</a:t>
            </a:r>
          </a:p>
          <a:p>
            <a:pPr>
              <a:lnSpc>
                <a:spcPct val="110000"/>
              </a:lnSpc>
            </a:pPr>
            <a:r>
              <a:rPr lang="sk-SK" sz="1400"/>
              <a:t>Ale pri čine ju pristihol miništrant , ktorý to oznámil kňazovi</a:t>
            </a:r>
          </a:p>
          <a:p>
            <a:pPr>
              <a:lnSpc>
                <a:spcPct val="110000"/>
              </a:lnSpc>
            </a:pPr>
            <a:r>
              <a:rPr lang="sk-SK" sz="1400"/>
              <a:t>Kňaz jej dal pokánie a prepustil ju</a:t>
            </a:r>
          </a:p>
          <a:p>
            <a:pPr>
              <a:lnSpc>
                <a:spcPct val="110000"/>
              </a:lnSpc>
            </a:pPr>
            <a:r>
              <a:rPr lang="sk-SK" sz="1400"/>
              <a:t>Ale neskôr sa jej čin vyhodnotil ako čarodejníctvo</a:t>
            </a:r>
          </a:p>
          <a:p>
            <a:pPr>
              <a:lnSpc>
                <a:spcPct val="110000"/>
              </a:lnSpc>
            </a:pPr>
            <a:r>
              <a:rPr lang="sk-SK" sz="1400"/>
              <a:t>A spolu so scuchovou sú mučené a upálene aj Groerová a Davidová, ktoré sa na tomto čine tiež zúčastnili</a:t>
            </a:r>
          </a:p>
          <a:p>
            <a:pPr>
              <a:lnSpc>
                <a:spcPct val="110000"/>
              </a:lnSpc>
            </a:pPr>
            <a:endParaRPr lang="sk-SK" sz="14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616F58-B1CA-4FFD-8C08-C97DB815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40831"/>
            <a:ext cx="3740515" cy="1573863"/>
          </a:xfrm>
        </p:spPr>
        <p:txBody>
          <a:bodyPr>
            <a:noAutofit/>
          </a:bodyPr>
          <a:lstStyle/>
          <a:p>
            <a:pPr algn="l"/>
            <a:r>
              <a:rPr lang="sk-SK" sz="2400" dirty="0"/>
              <a:t>Prvý prípad losinských čarodejníckych procesov</a:t>
            </a:r>
          </a:p>
        </p:txBody>
      </p:sp>
    </p:spTree>
    <p:extLst>
      <p:ext uri="{BB962C8B-B14F-4D97-AF65-F5344CB8AC3E}">
        <p14:creationId xmlns:p14="http://schemas.microsoft.com/office/powerpoint/2010/main" val="31703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3254AE-C4CD-426D-A6E8-7FA13B0F8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fotografia, pózujúci, sedenie, čierne&#10;&#10;Automaticky generovaný popis">
            <a:extLst>
              <a:ext uri="{FF2B5EF4-FFF2-40B4-BE49-F238E27FC236}">
                <a16:creationId xmlns:a16="http://schemas.microsoft.com/office/drawing/2014/main" id="{DF9299FA-EE98-44E3-B15B-D702585DA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084" y="2367091"/>
            <a:ext cx="2559519" cy="342410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C53434-A0C7-4A81-8EB0-D460DAD9B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1A143-54BA-4B1E-A8CD-C7D6F110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sk-SK" sz="4800" dirty="0"/>
              <a:t>kryštof alois lautner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462D6F-C1D9-439C-AC50-82378A9BC0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860493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1600"/>
              <a:t>Ďalšou obeťou bol kňaz kryštof alois lautner</a:t>
            </a:r>
          </a:p>
          <a:p>
            <a:pPr>
              <a:lnSpc>
                <a:spcPct val="110000"/>
              </a:lnSpc>
            </a:pPr>
            <a:r>
              <a:rPr lang="sk-SK" sz="1600"/>
              <a:t>Lautner vytušil ,že bobligovým cieľom je zbohatnúť na tých ktorých popravil </a:t>
            </a:r>
          </a:p>
          <a:p>
            <a:pPr>
              <a:lnSpc>
                <a:spcPct val="110000"/>
              </a:lnSpc>
            </a:pPr>
            <a:r>
              <a:rPr lang="sk-SK" sz="1600"/>
              <a:t>Boblig sa lautnera, svojho hlavného konkurenta a odporcu tribunálu , snažil zbaviť , lenže zatknúť duchovného nebolo také jednoduché</a:t>
            </a:r>
          </a:p>
          <a:p>
            <a:pPr>
              <a:lnSpc>
                <a:spcPct val="110000"/>
              </a:lnSpc>
            </a:pPr>
            <a:r>
              <a:rPr lang="sk-SK" sz="1600"/>
              <a:t>Postupne sa bobligovi podarilo nahromadiť 30 svedkov a s povolením biskupa karOLA II. MOHOL LAUTNERA ZATKNÚť</a:t>
            </a:r>
          </a:p>
          <a:p>
            <a:pPr>
              <a:lnSpc>
                <a:spcPct val="110000"/>
              </a:lnSpc>
            </a:pPr>
            <a:endParaRPr lang="sk-SK" sz="1600"/>
          </a:p>
          <a:p>
            <a:pPr>
              <a:lnSpc>
                <a:spcPct val="110000"/>
              </a:lnSpc>
            </a:pPr>
            <a:endParaRPr lang="sk-SK" sz="1600"/>
          </a:p>
          <a:p>
            <a:pPr>
              <a:lnSpc>
                <a:spcPct val="110000"/>
              </a:lnSpc>
            </a:pPr>
            <a:endParaRPr lang="sk-SK" sz="1600"/>
          </a:p>
        </p:txBody>
      </p:sp>
    </p:spTree>
    <p:extLst>
      <p:ext uri="{BB962C8B-B14F-4D97-AF65-F5344CB8AC3E}">
        <p14:creationId xmlns:p14="http://schemas.microsoft.com/office/powerpoint/2010/main" val="317782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8D46593-122F-4430-9462-B6271C86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sk-SK" sz="4400"/>
              <a:t>kryštof alois lautner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9245A2-7DF5-49EA-9C04-192111F64A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sk-SK" dirty="0"/>
              <a:t>LAUTNEROVY PRIATELIA DUCHOVNí SA SNAžILI O TO ABY HO PREPUSTILI ALE NEPODARILO SA im to</a:t>
            </a:r>
          </a:p>
          <a:p>
            <a:r>
              <a:rPr lang="sk-SK" dirty="0"/>
              <a:t>BOBLIG POUžíVAL PROTI LAUTNEROVI SVEDECTVA žIVýCH AJ MŔTVýCH </a:t>
            </a:r>
          </a:p>
          <a:p>
            <a:r>
              <a:rPr lang="sk-SK" dirty="0"/>
              <a:t>VšETKY VýPOVEDE HOVORILI O TOM , žE LAUTNER USPORIADAVAL čARODEJNíCKE ZHROMážDENIA , USPORIADAVAL A ZÚčASTňOVAL SA ORGIí, KORUNOVAL čARODEJNíCKE KRáľOVNé</a:t>
            </a:r>
          </a:p>
          <a:p>
            <a:r>
              <a:rPr lang="sk-SK" dirty="0"/>
              <a:t>NO VšAK DEKAN SA NEDAL ZLOMIť A TAK BOBLUG MUSEL PRITVRDIť</a:t>
            </a:r>
          </a:p>
          <a:p>
            <a:endParaRPr lang="sk-SK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8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CCAB75-18BE-4D37-BFDC-E86578A6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sk-SK" sz="4400"/>
              <a:t>kryštof alois lautner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F7266B-62CB-4310-AF56-3360BCE85E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sk-SK" dirty="0"/>
              <a:t>LAUTNER BOL MUčENý Španielskou topánkou , škripcom a palečnicou</a:t>
            </a:r>
          </a:p>
          <a:p>
            <a:r>
              <a:rPr lang="sk-SK" dirty="0"/>
              <a:t>Ale i tak sa k ničomu nepriznal</a:t>
            </a:r>
          </a:p>
          <a:p>
            <a:r>
              <a:rPr lang="sk-SK" dirty="0"/>
              <a:t>Boblig pritvrdil až napokon lautnera zlomil</a:t>
            </a:r>
          </a:p>
          <a:p>
            <a:r>
              <a:rPr lang="sk-SK" dirty="0"/>
              <a:t>28. júna 1684 podpísal protokol o svojej vine</a:t>
            </a:r>
          </a:p>
          <a:p>
            <a:r>
              <a:rPr lang="sk-SK" dirty="0"/>
              <a:t>Na jeho upálenie sa prišlo pozrieť 20tisíc ľudí</a:t>
            </a:r>
          </a:p>
          <a:p>
            <a:endParaRPr lang="sk-SK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3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8DABDCBA-3483-4395-986B-AF2A223F6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2">
            <a:extLst>
              <a:ext uri="{FF2B5EF4-FFF2-40B4-BE49-F238E27FC236}">
                <a16:creationId xmlns:a16="http://schemas.microsoft.com/office/drawing/2014/main" id="{E5DDAE72-2BA0-4D3D-A316-7BF1A514B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CED6DFE-A9EB-4115-BF96-4B3ACAB6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3" y="640831"/>
            <a:ext cx="3352128" cy="1573863"/>
          </a:xfrm>
        </p:spPr>
        <p:txBody>
          <a:bodyPr>
            <a:noAutofit/>
          </a:bodyPr>
          <a:lstStyle/>
          <a:p>
            <a:pPr algn="l"/>
            <a:r>
              <a:rPr lang="sk-SK" sz="3200" dirty="0"/>
              <a:t>Mučiace nástoje , ktoré sa používali pri výsluchu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2D648C-E025-4C9F-B6EB-CDD747C6F3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3463" y="2367092"/>
            <a:ext cx="3352128" cy="3881309"/>
          </a:xfrm>
        </p:spPr>
        <p:txBody>
          <a:bodyPr>
            <a:normAutofit/>
          </a:bodyPr>
          <a:lstStyle/>
          <a:p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r>
              <a:rPr lang="sk-SK" sz="1600" dirty="0"/>
              <a:t>V českých miestach sa používali palečnica, španielska topánka a škripec v tomto poradí</a:t>
            </a:r>
          </a:p>
          <a:p>
            <a:endParaRPr lang="sk-SK" sz="1600" dirty="0"/>
          </a:p>
        </p:txBody>
      </p:sp>
      <p:pic>
        <p:nvPicPr>
          <p:cNvPr id="13" name="Obrázok 12" descr="Obrázok, na ktorom je vnútri, drevené, sedenie, stôl&#10;&#10;Automaticky generovaný popis">
            <a:extLst>
              <a:ext uri="{FF2B5EF4-FFF2-40B4-BE49-F238E27FC236}">
                <a16:creationId xmlns:a16="http://schemas.microsoft.com/office/drawing/2014/main" id="{3BD289BF-9735-48DC-BDCE-B28A014AF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788" y="1037962"/>
            <a:ext cx="3209153" cy="4807719"/>
          </a:xfrm>
          <a:prstGeom prst="roundRect">
            <a:avLst>
              <a:gd name="adj" fmla="val 0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D0908B6A-6A21-4671-9990-C8021452A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5670" y="989160"/>
            <a:ext cx="3209144" cy="2166172"/>
          </a:xfrm>
          <a:prstGeom prst="roundRect">
            <a:avLst>
              <a:gd name="adj" fmla="val 0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5" name="Obrázok 4" descr="Obrázok, na ktorom je sedenie, stôl, drevené, čierne&#10;&#10;Automaticky generovaný popis">
            <a:extLst>
              <a:ext uri="{FF2B5EF4-FFF2-40B4-BE49-F238E27FC236}">
                <a16:creationId xmlns:a16="http://schemas.microsoft.com/office/drawing/2014/main" id="{2284D4B4-C6A8-4A98-8E96-35C35871C8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5588" y="3509248"/>
            <a:ext cx="3149308" cy="2574560"/>
          </a:xfrm>
          <a:prstGeom prst="roundRect">
            <a:avLst>
              <a:gd name="adj" fmla="val 0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92E0FD1-8437-4082-8DD6-4623B4D0C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6"/>
          <a:stretch/>
        </p:blipFill>
        <p:spPr>
          <a:xfrm>
            <a:off x="4087504" y="0"/>
            <a:ext cx="8104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1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8B6C12-BE49-45C7-8E88-D16FE2E62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F77DEA3-5CFD-4D0D-8218-B0B1DA87F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4" y="2793686"/>
            <a:ext cx="3494466" cy="235876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3FC01C-4EFD-4868-8317-4C9F86931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3DD5D93-5AD8-46A0-B58E-08EFD707C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sk-SK" sz="5400" dirty="0"/>
              <a:t>Palečnica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6431C7-2684-4F6B-8044-AACA408265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37814" y="2367092"/>
            <a:ext cx="6439786" cy="3424107"/>
          </a:xfrm>
        </p:spPr>
        <p:txBody>
          <a:bodyPr>
            <a:normAutofit/>
          </a:bodyPr>
          <a:lstStyle/>
          <a:p>
            <a:r>
              <a:rPr lang="sk-SK" dirty="0"/>
              <a:t>Ide o upravený lis , zložený z dvoch až troch plochých drevených páskov , spojené sťahovacími klincami</a:t>
            </a:r>
          </a:p>
          <a:p>
            <a:r>
              <a:rPr lang="sk-SK" dirty="0"/>
              <a:t>Používali sa prevažne k mľaždeniu palcov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3916203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Širokouhlá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Tw Cen MT</vt:lpstr>
      <vt:lpstr>Kvapka</vt:lpstr>
      <vt:lpstr>Inkvizitor Boblig a čarodejnícke procesy </vt:lpstr>
      <vt:lpstr>Jindřich František Boblig Z EDELSTADTU </vt:lpstr>
      <vt:lpstr>Jindřich František Boblig Z EDELSTADTU </vt:lpstr>
      <vt:lpstr>Prvý prípad losinských čarodejníckych procesov</vt:lpstr>
      <vt:lpstr>kryštof alois lautner</vt:lpstr>
      <vt:lpstr>kryštof alois lautner</vt:lpstr>
      <vt:lpstr>kryštof alois lautner</vt:lpstr>
      <vt:lpstr>Mučiace nástoje , ktoré sa používali pri výsluchu </vt:lpstr>
      <vt:lpstr>Palečnica</vt:lpstr>
      <vt:lpstr>Španieslká topánka</vt:lpstr>
      <vt:lpstr>škripec</vt:lpstr>
      <vt:lpstr>  Ďakujem za pozornosť                                                                           marianna ivanišinová 1.p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Inkvizitor Boblig a čarodejnícke procesy </dc:title>
  <dc:creator>Ivanisin Jakub, Právo12014</dc:creator>
  <cp:lastModifiedBy>Ivanisin Jakub, Právo12014</cp:lastModifiedBy>
  <cp:revision>1</cp:revision>
  <dcterms:created xsi:type="dcterms:W3CDTF">2020-05-25T15:26:06Z</dcterms:created>
  <dcterms:modified xsi:type="dcterms:W3CDTF">2020-05-25T15:26:11Z</dcterms:modified>
</cp:coreProperties>
</file>