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4DDB3-869D-4E6E-939E-91ABE1866F9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8EFF6-0CCA-4580-B1FD-1E147885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4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83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9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7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7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9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7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9B499-9479-4819-8697-B9C37FBE90D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8B9C-0BEF-4F7C-B089-F12033A82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89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4D2DD10-31F4-4F01-8E53-FC49490C0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5" b="91797" l="9961" r="89844">
                        <a14:foregroundMark x1="77637" y1="10254" x2="71484" y2="5957"/>
                        <a14:foregroundMark x1="71484" y1="5957" x2="57324" y2="8203"/>
                        <a14:foregroundMark x1="57324" y1="8203" x2="54492" y2="9570"/>
                        <a14:foregroundMark x1="21973" y1="48926" x2="19141" y2="55469"/>
                        <a14:foregroundMark x1="19141" y1="55469" x2="18750" y2="64453"/>
                        <a14:foregroundMark x1="18750" y1="64453" x2="21094" y2="73438"/>
                        <a14:foregroundMark x1="21094" y1="73438" x2="26172" y2="80957"/>
                        <a14:foregroundMark x1="26172" y1="80957" x2="29297" y2="82617"/>
                        <a14:foregroundMark x1="19531" y1="48438" x2="21680" y2="44434"/>
                        <a14:foregroundMark x1="46582" y1="42285" x2="44727" y2="41602"/>
                        <a14:foregroundMark x1="37988" y1="40527" x2="35938" y2="42480"/>
                        <a14:foregroundMark x1="24414" y1="56348" x2="30273" y2="51270"/>
                        <a14:foregroundMark x1="30273" y1="51270" x2="32227" y2="51172"/>
                        <a14:foregroundMark x1="19922" y1="67188" x2="26855" y2="65234"/>
                        <a14:foregroundMark x1="26855" y1="65234" x2="26953" y2="63965"/>
                        <a14:foregroundMark x1="37793" y1="60938" x2="37891" y2="61719"/>
                        <a14:foregroundMark x1="40625" y1="66895" x2="40625" y2="68066"/>
                        <a14:foregroundMark x1="39160" y1="73047" x2="39941" y2="72070"/>
                        <a14:foregroundMark x1="33594" y1="79102" x2="27637" y2="87012"/>
                        <a14:foregroundMark x1="27637" y1="87012" x2="27734" y2="88574"/>
                        <a14:foregroundMark x1="21289" y1="55273" x2="28711" y2="52246"/>
                        <a14:foregroundMark x1="28711" y1="52246" x2="35254" y2="54102"/>
                        <a14:foregroundMark x1="31641" y1="44043" x2="33594" y2="50977"/>
                        <a14:foregroundMark x1="33594" y1="50977" x2="33594" y2="51172"/>
                        <a14:foregroundMark x1="28516" y1="40625" x2="21094" y2="40430"/>
                        <a14:foregroundMark x1="21094" y1="40430" x2="14648" y2="44043"/>
                        <a14:foregroundMark x1="14648" y1="44043" x2="11719" y2="63867"/>
                        <a14:foregroundMark x1="19629" y1="88672" x2="17676" y2="89063"/>
                        <a14:backgroundMark x1="36328" y1="93457" x2="50195" y2="91406"/>
                        <a14:backgroundMark x1="50195" y1="91406" x2="57129" y2="92188"/>
                        <a14:backgroundMark x1="57129" y1="92188" x2="49805" y2="93652"/>
                        <a14:backgroundMark x1="49805" y1="93652" x2="43945" y2="91895"/>
                        <a14:backgroundMark x1="58887" y1="91895" x2="56641" y2="91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14944">
            <a:off x="26786" y="-195281"/>
            <a:ext cx="6544818" cy="654481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7B6F7A-B70D-4C47-98E2-B2F77AE6D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735118">
            <a:off x="2548387" y="1342438"/>
            <a:ext cx="4240295" cy="536464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bg1"/>
                </a:solidFill>
              </a:rPr>
              <a:t>´´Upáľte ju,,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9A47E6-241A-45E7-B330-233F7100F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9731" y="6343650"/>
            <a:ext cx="9001462" cy="514350"/>
          </a:xfrm>
        </p:spPr>
        <p:txBody>
          <a:bodyPr/>
          <a:lstStyle/>
          <a:p>
            <a:r>
              <a:rPr lang="sk-SK" dirty="0"/>
              <a:t>Vypracovala : Dominika </a:t>
            </a:r>
            <a:r>
              <a:rPr lang="sk-SK" dirty="0" err="1"/>
              <a:t>Zavacká</a:t>
            </a:r>
            <a:r>
              <a:rPr lang="sk-SK" dirty="0"/>
              <a:t> 2019/20 , 1. B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AEBA831-8784-453E-822E-4D767F29A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778" l="2765" r="97696">
                        <a14:foregroundMark x1="92668" y1="68411" x2="91475" y2="69111"/>
                        <a14:foregroundMark x1="50461" y1="88444" x2="39171" y2="93333"/>
                        <a14:foregroundMark x1="39171" y1="93333" x2="38479" y2="94000"/>
                        <a14:foregroundMark x1="32258" y1="97778" x2="28802" y2="96889"/>
                        <a14:foregroundMark x1="8525" y1="87333" x2="5300" y2="88222"/>
                        <a14:foregroundMark x1="6912" y1="68000" x2="2765" y2="67333"/>
                        <a14:foregroundMark x1="75115" y1="26444" x2="71889" y2="24667"/>
                        <a14:foregroundMark x1="97696" y1="66667" x2="97005" y2="68222"/>
                        <a14:backgroundMark x1="94240" y1="67333" x2="93088" y2="67333"/>
                        <a14:backgroundMark x1="93548" y1="68000" x2="92396" y2="68000"/>
                        <a14:backgroundMark x1="96083" y1="65111" x2="96083" y2="66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24090">
            <a:off x="7810950" y="397850"/>
            <a:ext cx="3944860" cy="409029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DD474DC-855C-41E1-87BF-EBF322723C41}"/>
              </a:ext>
            </a:extLst>
          </p:cNvPr>
          <p:cNvSpPr txBox="1"/>
          <p:nvPr/>
        </p:nvSpPr>
        <p:spPr>
          <a:xfrm>
            <a:off x="3534255" y="3355759"/>
            <a:ext cx="5193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/>
              <a:t>Mučenie čarodejníc na území Čiech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8452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3DAE3E8-FCA0-4F40-9DAE-BC39C7F80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527" y="1413019"/>
            <a:ext cx="2588154" cy="36332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 </a:t>
            </a:r>
            <a:r>
              <a:rPr lang="en-US" dirty="0" err="1">
                <a:solidFill>
                  <a:srgbClr val="00B050"/>
                </a:solidFill>
              </a:rPr>
              <a:t>českých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krajinách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používali</a:t>
            </a:r>
            <a:r>
              <a:rPr lang="en-US" dirty="0"/>
              <a:t> </a:t>
            </a:r>
            <a:r>
              <a:rPr lang="en-US" dirty="0" err="1"/>
              <a:t>palečnice</a:t>
            </a:r>
            <a:r>
              <a:rPr lang="en-US" dirty="0"/>
              <a:t>, </a:t>
            </a:r>
            <a:r>
              <a:rPr lang="en-US" dirty="0" err="1"/>
              <a:t>španielska</a:t>
            </a:r>
            <a:r>
              <a:rPr lang="en-US" dirty="0"/>
              <a:t> </a:t>
            </a:r>
            <a:r>
              <a:rPr lang="en-US" dirty="0" err="1"/>
              <a:t>topánka</a:t>
            </a:r>
            <a:r>
              <a:rPr lang="en-US" dirty="0"/>
              <a:t> a </a:t>
            </a:r>
            <a:r>
              <a:rPr lang="en-US" dirty="0" err="1"/>
              <a:t>škripec</a:t>
            </a:r>
            <a:r>
              <a:rPr lang="en-US" dirty="0"/>
              <a:t>,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poradí</a:t>
            </a:r>
            <a:r>
              <a:rPr lang="en-US" dirty="0"/>
              <a:t>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8438428-5501-4445-8E08-6E1D10F55AC2}"/>
              </a:ext>
            </a:extLst>
          </p:cNvPr>
          <p:cNvSpPr txBox="1"/>
          <p:nvPr/>
        </p:nvSpPr>
        <p:spPr>
          <a:xfrm>
            <a:off x="8383481" y="1260630"/>
            <a:ext cx="2734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00B050"/>
                </a:solidFill>
              </a:rPr>
              <a:t>V</a:t>
            </a:r>
            <a:r>
              <a:rPr lang="en-US" sz="2400" dirty="0">
                <a:solidFill>
                  <a:srgbClr val="00B050"/>
                </a:solidFill>
              </a:rPr>
              <a:t>o </a:t>
            </a:r>
            <a:r>
              <a:rPr lang="en-US" sz="2400" dirty="0" err="1">
                <a:solidFill>
                  <a:srgbClr val="00B050"/>
                </a:solidFill>
              </a:rPr>
              <a:t>Švajčiarsku</a:t>
            </a:r>
            <a:r>
              <a:rPr lang="en-US" sz="2400" dirty="0">
                <a:solidFill>
                  <a:srgbClr val="00B050"/>
                </a:solidFill>
              </a:rPr>
              <a:t>, </a:t>
            </a:r>
            <a:r>
              <a:rPr lang="en-US" sz="2400" dirty="0" err="1">
                <a:solidFill>
                  <a:srgbClr val="00B050"/>
                </a:solidFill>
              </a:rPr>
              <a:t>Anglicku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či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Amerike</a:t>
            </a:r>
            <a:r>
              <a:rPr lang="en-US" sz="2400" dirty="0"/>
              <a:t>, </a:t>
            </a:r>
            <a:r>
              <a:rPr lang="en-US" sz="2400" dirty="0" err="1"/>
              <a:t>používali</a:t>
            </a:r>
            <a:r>
              <a:rPr lang="en-US" sz="2400" dirty="0"/>
              <a:t> </a:t>
            </a:r>
            <a:r>
              <a:rPr lang="en-US" sz="2400" dirty="0" err="1"/>
              <a:t>železnú</a:t>
            </a:r>
            <a:r>
              <a:rPr lang="en-US" sz="2400" dirty="0"/>
              <a:t> </a:t>
            </a:r>
            <a:r>
              <a:rPr lang="en-US" sz="2400" dirty="0" err="1"/>
              <a:t>pannu</a:t>
            </a:r>
            <a:r>
              <a:rPr lang="en-US" sz="2400" dirty="0"/>
              <a:t>, </a:t>
            </a:r>
            <a:r>
              <a:rPr lang="en-US" sz="2400" dirty="0" err="1"/>
              <a:t>trpkú</a:t>
            </a:r>
            <a:r>
              <a:rPr lang="en-US" sz="2400" dirty="0"/>
              <a:t> </a:t>
            </a:r>
            <a:r>
              <a:rPr lang="en-US" sz="2400" dirty="0" err="1"/>
              <a:t>hrušku</a:t>
            </a:r>
            <a:r>
              <a:rPr lang="en-US" sz="2400" dirty="0"/>
              <a:t>, </a:t>
            </a:r>
            <a:r>
              <a:rPr lang="en-US" sz="2400" dirty="0" err="1"/>
              <a:t>čarodejníck</a:t>
            </a:r>
            <a:r>
              <a:rPr lang="sk-SK" sz="2400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stol</a:t>
            </a:r>
            <a:r>
              <a:rPr lang="sk-SK" sz="2400" dirty="0" err="1"/>
              <a:t>ec</a:t>
            </a:r>
            <a:r>
              <a:rPr lang="en-US" sz="2400" dirty="0"/>
              <a:t>, </a:t>
            </a:r>
            <a:r>
              <a:rPr lang="en-US" sz="2400" dirty="0" err="1"/>
              <a:t>či</a:t>
            </a:r>
            <a:r>
              <a:rPr lang="en-US" sz="2400" dirty="0"/>
              <a:t> </a:t>
            </a:r>
            <a:r>
              <a:rPr lang="en-US" sz="2400" dirty="0" err="1"/>
              <a:t>roz</a:t>
            </a:r>
            <a:r>
              <a:rPr lang="sk-SK" sz="2400" dirty="0" err="1"/>
              <a:t>ťahovanie</a:t>
            </a:r>
            <a:r>
              <a:rPr lang="en-US" sz="2400" dirty="0"/>
              <a:t> </a:t>
            </a:r>
            <a:r>
              <a:rPr lang="en-US" sz="2400" dirty="0" err="1"/>
              <a:t>závažím</a:t>
            </a:r>
            <a:r>
              <a:rPr lang="en-US" dirty="0"/>
              <a:t>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06CFCA6-E7B6-426D-930B-BA6B9955F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6681" y="1857652"/>
            <a:ext cx="48768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FFE41DF3-A6FF-4028-830C-EF5FA323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60" y="1225311"/>
            <a:ext cx="2575865" cy="34290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8D51CFD-7797-421C-B0ED-24B53A03F022}"/>
              </a:ext>
            </a:extLst>
          </p:cNvPr>
          <p:cNvSpPr txBox="1"/>
          <p:nvPr/>
        </p:nvSpPr>
        <p:spPr>
          <a:xfrm>
            <a:off x="990138" y="5028938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Palečnice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C25C6E2-79BD-49BC-9543-2EE6350E2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06652" y="1637840"/>
            <a:ext cx="3452513" cy="264254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E9BF8B29-9D7F-436A-86CD-1700408EF125}"/>
              </a:ext>
            </a:extLst>
          </p:cNvPr>
          <p:cNvSpPr txBox="1"/>
          <p:nvPr/>
        </p:nvSpPr>
        <p:spPr>
          <a:xfrm>
            <a:off x="3707313" y="5028938"/>
            <a:ext cx="24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Španielska topánka</a:t>
            </a:r>
            <a:endParaRPr lang="en-US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AA0F3D2-A4BD-4243-9C62-B45ED0AA0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192" y="1225311"/>
            <a:ext cx="2575865" cy="3429000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5CDEC791-6E11-4D80-AB6F-F8D6C7A416C5}"/>
              </a:ext>
            </a:extLst>
          </p:cNvPr>
          <p:cNvSpPr txBox="1"/>
          <p:nvPr/>
        </p:nvSpPr>
        <p:spPr>
          <a:xfrm>
            <a:off x="7258053" y="5028938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Škripec</a:t>
            </a:r>
            <a:endParaRPr lang="en-US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D1B54E3-0FEE-4712-9152-F84E84A98051}"/>
              </a:ext>
            </a:extLst>
          </p:cNvPr>
          <p:cNvSpPr txBox="1"/>
          <p:nvPr/>
        </p:nvSpPr>
        <p:spPr>
          <a:xfrm>
            <a:off x="9436963" y="1320466"/>
            <a:ext cx="2449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Chceli, aby sa k čarodejníctvu priznali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7D63A0A-50E1-46DA-97FE-DEDD572F64B4}"/>
              </a:ext>
            </a:extLst>
          </p:cNvPr>
          <p:cNvSpPr txBox="1"/>
          <p:nvPr/>
        </p:nvSpPr>
        <p:spPr>
          <a:xfrm>
            <a:off x="9436963" y="3229210"/>
            <a:ext cx="2247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Mnoho žien aj mužov sa priznalo hneď pri psychickom mučení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ublina reči: obdĺžnik 4">
            <a:extLst>
              <a:ext uri="{FF2B5EF4-FFF2-40B4-BE49-F238E27FC236}">
                <a16:creationId xmlns:a16="http://schemas.microsoft.com/office/drawing/2014/main" id="{F7463160-1922-4830-8220-23AB945ADEB8}"/>
              </a:ext>
            </a:extLst>
          </p:cNvPr>
          <p:cNvSpPr/>
          <p:nvPr/>
        </p:nvSpPr>
        <p:spPr>
          <a:xfrm>
            <a:off x="931473" y="4190259"/>
            <a:ext cx="4776869" cy="21118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596FBB66-E5FB-4233-AE08-479524CD613A}"/>
              </a:ext>
            </a:extLst>
          </p:cNvPr>
          <p:cNvSpPr txBox="1"/>
          <p:nvPr/>
        </p:nvSpPr>
        <p:spPr>
          <a:xfrm>
            <a:off x="1544714" y="932155"/>
            <a:ext cx="31338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Španielska topánka </a:t>
            </a:r>
            <a:r>
              <a:rPr lang="sk-SK" dirty="0"/>
              <a:t>– </a:t>
            </a:r>
            <a:r>
              <a:rPr lang="sk-SK" sz="2000" dirty="0"/>
              <a:t>mala sa prikladať raz pri výsluchu na 15 min. </a:t>
            </a:r>
          </a:p>
          <a:p>
            <a:endParaRPr lang="sk-SK" sz="2000" dirty="0"/>
          </a:p>
          <a:p>
            <a:r>
              <a:rPr lang="sk-SK" sz="2000" dirty="0"/>
              <a:t>Prikladala sa 3-4x na dlhší čas.</a:t>
            </a:r>
            <a:endParaRPr lang="en-US" sz="20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B450647-CF6E-42F9-8DF2-4D75A5C23AFD}"/>
              </a:ext>
            </a:extLst>
          </p:cNvPr>
          <p:cNvSpPr txBox="1"/>
          <p:nvPr/>
        </p:nvSpPr>
        <p:spPr>
          <a:xfrm>
            <a:off x="5992427" y="268593"/>
            <a:ext cx="45364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</a:rPr>
              <a:t>Škripec</a:t>
            </a:r>
            <a:r>
              <a:rPr lang="sk-SK" sz="2400" dirty="0"/>
              <a:t> </a:t>
            </a:r>
            <a:r>
              <a:rPr lang="sk-SK" dirty="0"/>
              <a:t>– </a:t>
            </a:r>
            <a:r>
              <a:rPr lang="en-US" sz="2400" dirty="0" err="1"/>
              <a:t>obet</a:t>
            </a:r>
            <a:r>
              <a:rPr lang="sk-SK" sz="2400" dirty="0"/>
              <a:t>i sa</a:t>
            </a:r>
            <a:r>
              <a:rPr lang="en-US" sz="2400" dirty="0"/>
              <a:t> </a:t>
            </a:r>
            <a:r>
              <a:rPr lang="en-US" sz="2400" dirty="0" err="1"/>
              <a:t>trhajú</a:t>
            </a:r>
            <a:r>
              <a:rPr lang="en-US" sz="2400" dirty="0"/>
              <a:t> </a:t>
            </a:r>
            <a:r>
              <a:rPr lang="en-US" sz="2400" dirty="0" err="1"/>
              <a:t>svaly</a:t>
            </a:r>
            <a:r>
              <a:rPr lang="en-US" sz="2400" dirty="0"/>
              <a:t> a </a:t>
            </a:r>
            <a:r>
              <a:rPr lang="en-US" sz="2400" dirty="0" err="1"/>
              <a:t>šľachy</a:t>
            </a:r>
            <a:r>
              <a:rPr lang="en-US" sz="2400" dirty="0"/>
              <a:t> v </a:t>
            </a:r>
            <a:r>
              <a:rPr lang="en-US" sz="2400" dirty="0" err="1"/>
              <a:t>kĺboch</a:t>
            </a:r>
            <a:r>
              <a:rPr lang="en-US" sz="2400" dirty="0"/>
              <a:t> </a:t>
            </a:r>
            <a:r>
              <a:rPr lang="en-US" sz="2400" dirty="0" err="1"/>
              <a:t>končatín</a:t>
            </a:r>
            <a:endParaRPr lang="sk-SK" sz="2400" dirty="0"/>
          </a:p>
          <a:p>
            <a:endParaRPr lang="sk-SK" sz="2400" dirty="0"/>
          </a:p>
          <a:p>
            <a:r>
              <a:rPr lang="en-US" sz="2400" dirty="0" err="1"/>
              <a:t>dochádzalo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sk-SK" sz="2400" dirty="0"/>
              <a:t> </a:t>
            </a:r>
            <a:r>
              <a:rPr lang="en-US" sz="2400" dirty="0"/>
              <a:t>k </a:t>
            </a:r>
            <a:r>
              <a:rPr lang="en-US" sz="2400" dirty="0" err="1"/>
              <a:t>odtrhnuti</a:t>
            </a:r>
            <a:r>
              <a:rPr lang="sk-SK" sz="2400" dirty="0"/>
              <a:t>u</a:t>
            </a:r>
            <a:r>
              <a:rPr lang="en-US" sz="2400" dirty="0"/>
              <a:t> </a:t>
            </a:r>
            <a:r>
              <a:rPr lang="en-US" sz="2400" dirty="0" err="1"/>
              <a:t>končatín</a:t>
            </a:r>
            <a:r>
              <a:rPr lang="en-US" sz="2400" dirty="0"/>
              <a:t>!</a:t>
            </a:r>
          </a:p>
          <a:p>
            <a:endParaRPr lang="en-US" sz="2400" dirty="0"/>
          </a:p>
          <a:p>
            <a:r>
              <a:rPr lang="sk-SK" sz="2400" dirty="0"/>
              <a:t>O</a:t>
            </a:r>
            <a:r>
              <a:rPr lang="en-US" sz="2400" dirty="0" err="1"/>
              <a:t>beť</a:t>
            </a:r>
            <a:r>
              <a:rPr lang="en-US" sz="2400" dirty="0"/>
              <a:t> </a:t>
            </a:r>
            <a:r>
              <a:rPr lang="en-US" sz="2400" dirty="0" err="1"/>
              <a:t>rýchlo</a:t>
            </a:r>
            <a:r>
              <a:rPr lang="en-US" sz="2400" dirty="0"/>
              <a:t> </a:t>
            </a:r>
            <a:r>
              <a:rPr lang="en-US" sz="2400" dirty="0" err="1"/>
              <a:t>vykrvácala</a:t>
            </a:r>
            <a:r>
              <a:rPr lang="en-US" sz="2400" dirty="0"/>
              <a:t>, s </a:t>
            </a:r>
            <a:r>
              <a:rPr lang="en-US" sz="2400" dirty="0" err="1"/>
              <a:t>veľkou</a:t>
            </a:r>
            <a:r>
              <a:rPr lang="en-US" sz="2400" dirty="0"/>
              <a:t> </a:t>
            </a:r>
            <a:r>
              <a:rPr lang="en-US" sz="2400" dirty="0" err="1"/>
              <a:t>pravdepodobnosťou</a:t>
            </a:r>
            <a:r>
              <a:rPr lang="en-US" sz="2400" dirty="0"/>
              <a:t> by </a:t>
            </a:r>
            <a:r>
              <a:rPr lang="en-US" sz="2400" dirty="0" err="1"/>
              <a:t>kvôli</a:t>
            </a:r>
            <a:r>
              <a:rPr lang="en-US" sz="2400" dirty="0"/>
              <a:t> </a:t>
            </a:r>
            <a:r>
              <a:rPr lang="en-US" sz="2400" dirty="0" err="1"/>
              <a:t>neuveriteľn</a:t>
            </a:r>
            <a:r>
              <a:rPr lang="sk-SK" sz="2400" dirty="0"/>
              <a:t>ej</a:t>
            </a:r>
            <a:r>
              <a:rPr lang="en-US" sz="2400" dirty="0"/>
              <a:t> </a:t>
            </a:r>
            <a:r>
              <a:rPr lang="en-US" sz="2400" dirty="0" err="1"/>
              <a:t>bolesti</a:t>
            </a:r>
            <a:r>
              <a:rPr lang="en-US" sz="2400" dirty="0"/>
              <a:t> </a:t>
            </a:r>
            <a:r>
              <a:rPr lang="sk-SK" sz="2400" dirty="0"/>
              <a:t>bola v </a:t>
            </a:r>
            <a:r>
              <a:rPr lang="en-US" sz="2400" dirty="0" err="1"/>
              <a:t>bezvedomí</a:t>
            </a:r>
            <a:r>
              <a:rPr lang="en-US" sz="2400" dirty="0"/>
              <a:t>.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220062A-286E-44E0-A8B8-7795BBB798B9}"/>
              </a:ext>
            </a:extLst>
          </p:cNvPr>
          <p:cNvSpPr txBox="1"/>
          <p:nvPr/>
        </p:nvSpPr>
        <p:spPr>
          <a:xfrm>
            <a:off x="1375356" y="4447713"/>
            <a:ext cx="41014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002060"/>
                </a:solidFill>
              </a:rPr>
              <a:t>M</a:t>
            </a:r>
            <a:r>
              <a:rPr lang="en-US" sz="2000" dirty="0" err="1">
                <a:solidFill>
                  <a:srgbClr val="002060"/>
                </a:solidFill>
              </a:rPr>
              <a:t>ŕtva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čarodejnica</a:t>
            </a:r>
            <a:r>
              <a:rPr lang="en-US" sz="2000" dirty="0">
                <a:solidFill>
                  <a:srgbClr val="002060"/>
                </a:solidFill>
              </a:rPr>
              <a:t> bola pri </a:t>
            </a:r>
            <a:r>
              <a:rPr lang="en-US" sz="2000" dirty="0" err="1">
                <a:solidFill>
                  <a:srgbClr val="002060"/>
                </a:solidFill>
              </a:rPr>
              <a:t>výsluchu</a:t>
            </a:r>
            <a:r>
              <a:rPr lang="en-US" sz="2000" dirty="0">
                <a:solidFill>
                  <a:srgbClr val="002060"/>
                </a:solidFill>
              </a:rPr>
              <a:t>  k </a:t>
            </a:r>
            <a:r>
              <a:rPr lang="en-US" sz="2000" dirty="0" err="1">
                <a:solidFill>
                  <a:srgbClr val="002060"/>
                </a:solidFill>
              </a:rPr>
              <a:t>ničomu</a:t>
            </a:r>
            <a:r>
              <a:rPr lang="en-US" sz="2000" dirty="0">
                <a:solidFill>
                  <a:srgbClr val="002060"/>
                </a:solidFill>
              </a:rPr>
              <a:t>, a </a:t>
            </a:r>
            <a:r>
              <a:rPr lang="en-US" sz="2000" dirty="0" err="1">
                <a:solidFill>
                  <a:srgbClr val="002060"/>
                </a:solidFill>
              </a:rPr>
              <a:t>tak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snažili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svoje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obete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zlomiť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postupným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naťahovaním</a:t>
            </a:r>
            <a:r>
              <a:rPr lang="en-US" sz="2000" dirty="0">
                <a:solidFill>
                  <a:srgbClr val="002060"/>
                </a:solidFill>
              </a:rPr>
              <a:t> a </a:t>
            </a:r>
            <a:r>
              <a:rPr lang="en-US" sz="2000" dirty="0" err="1">
                <a:solidFill>
                  <a:srgbClr val="002060"/>
                </a:solidFill>
              </a:rPr>
              <a:t>povoľovaním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7D4AC5B-72F1-4D94-BC9E-F1BCD054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734" y="4047851"/>
            <a:ext cx="1996793" cy="2390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3665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3A341835-6E1C-44A0-A40B-E05102A8E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7957">
            <a:off x="820871" y="1004164"/>
            <a:ext cx="4931859" cy="2159570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V </a:t>
            </a:r>
            <a:r>
              <a:rPr lang="en-US" u="sng" dirty="0" err="1">
                <a:solidFill>
                  <a:srgbClr val="FFFF00"/>
                </a:solidFill>
              </a:rPr>
              <a:t>českých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krajinách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končili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čarodejnice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najčastejšie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na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hranici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B8BEC0C-BBE3-4AD4-953A-8C6F90E1789B}"/>
              </a:ext>
            </a:extLst>
          </p:cNvPr>
          <p:cNvSpPr txBox="1"/>
          <p:nvPr/>
        </p:nvSpPr>
        <p:spPr>
          <a:xfrm>
            <a:off x="1139568" y="3582919"/>
            <a:ext cx="3684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ku</a:t>
            </a:r>
            <a:r>
              <a:rPr lang="en-US" sz="2400" dirty="0"/>
              <a:t> </a:t>
            </a:r>
            <a:r>
              <a:rPr lang="en-US" sz="2400" dirty="0" err="1"/>
              <a:t>kolu</a:t>
            </a:r>
            <a:r>
              <a:rPr lang="en-US" sz="2400" dirty="0"/>
              <a:t> </a:t>
            </a:r>
            <a:r>
              <a:rPr lang="en-US" sz="2400" dirty="0" err="1"/>
              <a:t>priviazali</a:t>
            </a:r>
            <a:r>
              <a:rPr lang="en-US" sz="2400" dirty="0"/>
              <a:t> </a:t>
            </a:r>
            <a:r>
              <a:rPr lang="en-US" sz="2400" dirty="0" err="1"/>
              <a:t>reťazami</a:t>
            </a:r>
            <a:r>
              <a:rPr lang="en-US" sz="2400" dirty="0"/>
              <a:t> a</a:t>
            </a:r>
            <a:r>
              <a:rPr lang="sk-SK" sz="2400" dirty="0"/>
              <a:t> niektorým</a:t>
            </a:r>
            <a:r>
              <a:rPr lang="en-US" sz="2400" dirty="0"/>
              <a:t> </a:t>
            </a:r>
            <a:r>
              <a:rPr lang="en-US" sz="2400" dirty="0" err="1"/>
              <a:t>bol</a:t>
            </a:r>
            <a:r>
              <a:rPr lang="sk-SK" sz="2400" dirty="0"/>
              <a:t>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krk</a:t>
            </a:r>
            <a:r>
              <a:rPr lang="en-US" sz="2400" dirty="0"/>
              <a:t> </a:t>
            </a:r>
            <a:r>
              <a:rPr lang="en-US" sz="2400" dirty="0" err="1"/>
              <a:t>pripevnen</a:t>
            </a:r>
            <a:r>
              <a:rPr lang="sk-SK" sz="2400" dirty="0"/>
              <a:t>é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vrecúško</a:t>
            </a:r>
            <a:r>
              <a:rPr lang="en-US" sz="2400" dirty="0">
                <a:solidFill>
                  <a:srgbClr val="FF0000"/>
                </a:solidFill>
              </a:rPr>
              <a:t> so </a:t>
            </a:r>
            <a:r>
              <a:rPr lang="en-US" sz="2400" dirty="0" err="1">
                <a:solidFill>
                  <a:srgbClr val="FF0000"/>
                </a:solidFill>
              </a:rPr>
              <a:t>strelným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prachom</a:t>
            </a:r>
            <a:endParaRPr lang="en-US" sz="2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68D2F9F-365A-4BD4-AFFA-7D73D96B6792}"/>
              </a:ext>
            </a:extLst>
          </p:cNvPr>
          <p:cNvSpPr txBox="1"/>
          <p:nvPr/>
        </p:nvSpPr>
        <p:spPr>
          <a:xfrm>
            <a:off x="9170633" y="2233375"/>
            <a:ext cx="2394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mal </a:t>
            </a:r>
            <a:r>
              <a:rPr lang="en-US" sz="2400" dirty="0" err="1"/>
              <a:t>ukončiť</a:t>
            </a:r>
            <a:r>
              <a:rPr lang="en-US" sz="2400" dirty="0"/>
              <a:t> ich </a:t>
            </a:r>
            <a:r>
              <a:rPr lang="en-US" sz="2400" dirty="0" err="1"/>
              <a:t>život</a:t>
            </a:r>
            <a:r>
              <a:rPr lang="en-US" sz="2400" dirty="0"/>
              <a:t> </a:t>
            </a:r>
            <a:r>
              <a:rPr lang="en-US" sz="2400" dirty="0" err="1"/>
              <a:t>skôr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udusenie</a:t>
            </a:r>
            <a:r>
              <a:rPr lang="en-US" sz="2400" dirty="0"/>
              <a:t> </a:t>
            </a:r>
            <a:r>
              <a:rPr lang="en-US" sz="2400" dirty="0" err="1"/>
              <a:t>dymom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plamene</a:t>
            </a:r>
            <a:r>
              <a:rPr lang="en-US" sz="2400" dirty="0"/>
              <a:t>, ale </a:t>
            </a:r>
            <a:r>
              <a:rPr lang="en-US" sz="2400" dirty="0" err="1"/>
              <a:t>neraz</a:t>
            </a:r>
            <a:r>
              <a:rPr lang="en-US" sz="2400" dirty="0"/>
              <a:t> </a:t>
            </a:r>
            <a:r>
              <a:rPr lang="en-US" sz="2400" dirty="0" err="1"/>
              <a:t>popravovaného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prach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iba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popálil</a:t>
            </a:r>
            <a:r>
              <a:rPr lang="en-US" sz="2400" dirty="0">
                <a:solidFill>
                  <a:srgbClr val="FF0000"/>
                </a:solidFill>
              </a:rPr>
              <a:t> a </a:t>
            </a:r>
            <a:r>
              <a:rPr lang="en-US" sz="2400" dirty="0" err="1">
                <a:solidFill>
                  <a:srgbClr val="FF0000"/>
                </a:solidFill>
              </a:rPr>
              <a:t>potrhal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pojnica: zakrivená 6">
            <a:extLst>
              <a:ext uri="{FF2B5EF4-FFF2-40B4-BE49-F238E27FC236}">
                <a16:creationId xmlns:a16="http://schemas.microsoft.com/office/drawing/2014/main" id="{BA7C5781-324F-4097-9A25-64B68A20BBB8}"/>
              </a:ext>
            </a:extLst>
          </p:cNvPr>
          <p:cNvCxnSpPr>
            <a:cxnSpLocks/>
          </p:cNvCxnSpPr>
          <p:nvPr/>
        </p:nvCxnSpPr>
        <p:spPr>
          <a:xfrm>
            <a:off x="4965844" y="4492103"/>
            <a:ext cx="3867438" cy="102980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ok 10">
            <a:extLst>
              <a:ext uri="{FF2B5EF4-FFF2-40B4-BE49-F238E27FC236}">
                <a16:creationId xmlns:a16="http://schemas.microsoft.com/office/drawing/2014/main" id="{C7F26FE1-DDE9-4400-A17F-D5BEA903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743" y="1024194"/>
            <a:ext cx="2175040" cy="31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5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347C66F9-0983-4DD9-9E34-B9C2767F4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</a:blip>
          <a:srcRect t="19190" b="26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037CC0-03D2-45DF-A92F-325851A9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DC1364-E7CD-4400-9F2B-AF7BB7FB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Boží súd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9E6566F-6EAD-45B3-87A0-1654DA090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269" y="3602038"/>
            <a:ext cx="9001462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čarodejnica v znevýhodnenej pozícii (pripútaná k stoličke, zaviazaná do vreca, spútaná reťazami, či dokonca zaťažená kameňom) je ponorená do vody</a:t>
            </a:r>
          </a:p>
        </p:txBody>
      </p:sp>
    </p:spTree>
    <p:extLst>
      <p:ext uri="{BB962C8B-B14F-4D97-AF65-F5344CB8AC3E}">
        <p14:creationId xmlns:p14="http://schemas.microsoft.com/office/powerpoint/2010/main" val="204610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BFE3F-F809-4A11-9E5F-0B96F97D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 jednotlivých krajinách sa výsledok líšil</a:t>
            </a:r>
            <a:endParaRPr lang="en-US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DB25E75-0B28-4196-9D33-4AA9E1FF34E7}"/>
              </a:ext>
            </a:extLst>
          </p:cNvPr>
          <p:cNvSpPr txBox="1"/>
          <p:nvPr/>
        </p:nvSpPr>
        <p:spPr>
          <a:xfrm>
            <a:off x="1045188" y="2055883"/>
            <a:ext cx="2367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ak</a:t>
            </a:r>
            <a:r>
              <a:rPr lang="en-US" sz="2400" dirty="0"/>
              <a:t> </a:t>
            </a:r>
            <a:r>
              <a:rPr lang="en-US" sz="2400" dirty="0" err="1"/>
              <a:t>žena</a:t>
            </a:r>
            <a:r>
              <a:rPr lang="en-US" sz="2400" dirty="0"/>
              <a:t> </a:t>
            </a:r>
            <a:r>
              <a:rPr lang="en-US" sz="2400" dirty="0" err="1"/>
              <a:t>prežila</a:t>
            </a:r>
            <a:r>
              <a:rPr lang="en-US" sz="2400" dirty="0"/>
              <a:t>, </a:t>
            </a:r>
            <a:r>
              <a:rPr lang="en-US" sz="2400" dirty="0" err="1"/>
              <a:t>predpokladalo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ju</a:t>
            </a:r>
            <a:r>
              <a:rPr lang="en-US" sz="2400" dirty="0"/>
              <a:t> </a:t>
            </a:r>
            <a:r>
              <a:rPr lang="en-US" sz="2400" dirty="0" err="1"/>
              <a:t>ochránil</a:t>
            </a:r>
            <a:r>
              <a:rPr lang="en-US" sz="2400" dirty="0"/>
              <a:t> </a:t>
            </a:r>
            <a:r>
              <a:rPr lang="en-US" sz="2400" dirty="0" err="1"/>
              <a:t>Boh</a:t>
            </a:r>
            <a:r>
              <a:rPr lang="en-US" sz="2400" dirty="0"/>
              <a:t>, a </a:t>
            </a:r>
            <a:r>
              <a:rPr lang="en-US" sz="2400" dirty="0" err="1"/>
              <a:t>ona</a:t>
            </a:r>
            <a:r>
              <a:rPr lang="en-US" sz="2400" dirty="0"/>
              <a:t> je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nevinná</a:t>
            </a:r>
            <a:endParaRPr lang="en-US" sz="24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F77C86AE-A778-4590-94F8-7CFCD9BBE2ED}"/>
              </a:ext>
            </a:extLst>
          </p:cNvPr>
          <p:cNvSpPr txBox="1"/>
          <p:nvPr/>
        </p:nvSpPr>
        <p:spPr>
          <a:xfrm>
            <a:off x="3586578" y="4936265"/>
            <a:ext cx="5646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i</a:t>
            </a:r>
            <a:r>
              <a:rPr lang="en-US" sz="2400" dirty="0" err="1"/>
              <a:t>nokedy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však</a:t>
            </a:r>
            <a:r>
              <a:rPr lang="en-US" sz="2400" dirty="0"/>
              <a:t> </a:t>
            </a:r>
            <a:r>
              <a:rPr lang="en-US" sz="2400" dirty="0" err="1"/>
              <a:t>verilo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chráni</a:t>
            </a:r>
            <a:r>
              <a:rPr lang="en-US" sz="2400" dirty="0"/>
              <a:t> </a:t>
            </a:r>
            <a:r>
              <a:rPr lang="en-US" sz="2400" dirty="0" err="1"/>
              <a:t>svojimi</a:t>
            </a:r>
            <a:r>
              <a:rPr lang="en-US" sz="2400" dirty="0"/>
              <a:t> </a:t>
            </a:r>
            <a:r>
              <a:rPr lang="en-US" sz="2400" dirty="0" err="1"/>
              <a:t>kúzlami</a:t>
            </a:r>
            <a:r>
              <a:rPr lang="en-US" sz="2400" dirty="0"/>
              <a:t>, a je </a:t>
            </a:r>
            <a:r>
              <a:rPr lang="en-US" sz="2400" dirty="0" err="1"/>
              <a:t>preto</a:t>
            </a:r>
            <a:r>
              <a:rPr lang="en-US" sz="2400" dirty="0"/>
              <a:t> </a:t>
            </a:r>
            <a:r>
              <a:rPr lang="en-US" sz="2400" dirty="0" err="1"/>
              <a:t>nepochybne</a:t>
            </a:r>
            <a:r>
              <a:rPr lang="en-US" sz="2400" dirty="0"/>
              <a:t> </a:t>
            </a:r>
            <a:r>
              <a:rPr lang="en-US" sz="2400" dirty="0" err="1"/>
              <a:t>čarodejnica</a:t>
            </a:r>
            <a:endParaRPr lang="sk-SK" sz="24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A7F2E91-AF0A-4532-9FE5-EC325A19A56B}"/>
              </a:ext>
            </a:extLst>
          </p:cNvPr>
          <p:cNvSpPr txBox="1"/>
          <p:nvPr/>
        </p:nvSpPr>
        <p:spPr>
          <a:xfrm>
            <a:off x="9128036" y="1725471"/>
            <a:ext cx="24857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ak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žena</a:t>
            </a:r>
            <a:r>
              <a:rPr lang="en-US" sz="2400" dirty="0"/>
              <a:t> </a:t>
            </a:r>
            <a:r>
              <a:rPr lang="en-US" sz="2400" dirty="0" err="1"/>
              <a:t>utopila</a:t>
            </a:r>
            <a:r>
              <a:rPr lang="en-US" sz="2400" dirty="0"/>
              <a:t>, </a:t>
            </a:r>
            <a:r>
              <a:rPr lang="en-US" sz="2400" dirty="0" err="1"/>
              <a:t>voda</a:t>
            </a:r>
            <a:r>
              <a:rPr lang="en-US" sz="2400" dirty="0"/>
              <a:t> </a:t>
            </a:r>
            <a:r>
              <a:rPr lang="en-US" sz="2400" dirty="0" err="1"/>
              <a:t>ju</a:t>
            </a:r>
            <a:r>
              <a:rPr lang="en-US" sz="2400" dirty="0"/>
              <a:t> </a:t>
            </a:r>
            <a:r>
              <a:rPr lang="en-US" sz="2400" dirty="0" err="1"/>
              <a:t>prijala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čistú</a:t>
            </a:r>
            <a:r>
              <a:rPr lang="en-US" sz="2400" dirty="0"/>
              <a:t> a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mohla</a:t>
            </a:r>
            <a:r>
              <a:rPr lang="en-US" sz="2400" dirty="0"/>
              <a:t> </a:t>
            </a:r>
            <a:r>
              <a:rPr lang="en-US" sz="2400" dirty="0" err="1"/>
              <a:t>dostať</a:t>
            </a:r>
            <a:r>
              <a:rPr lang="en-US" sz="2400" dirty="0"/>
              <a:t> </a:t>
            </a:r>
            <a:r>
              <a:rPr lang="en-US" sz="2400" dirty="0" err="1"/>
              <a:t>kresťanský</a:t>
            </a:r>
            <a:r>
              <a:rPr lang="en-US" sz="2400" dirty="0"/>
              <a:t> </a:t>
            </a:r>
            <a:r>
              <a:rPr lang="en-US" sz="2400" dirty="0" err="1"/>
              <a:t>pohreb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nevinná</a:t>
            </a:r>
            <a:endParaRPr lang="en-US" sz="2400" dirty="0"/>
          </a:p>
        </p:txBody>
      </p:sp>
      <p:sp>
        <p:nvSpPr>
          <p:cNvPr id="6" name="Šípka: doľava, doprava a nahor 5">
            <a:extLst>
              <a:ext uri="{FF2B5EF4-FFF2-40B4-BE49-F238E27FC236}">
                <a16:creationId xmlns:a16="http://schemas.microsoft.com/office/drawing/2014/main" id="{A9A3B8EA-8C6F-4995-8620-A9DE1E8D78FB}"/>
              </a:ext>
            </a:extLst>
          </p:cNvPr>
          <p:cNvSpPr/>
          <p:nvPr/>
        </p:nvSpPr>
        <p:spPr>
          <a:xfrm rot="10800000">
            <a:off x="3773009" y="2774508"/>
            <a:ext cx="4634143" cy="1589699"/>
          </a:xfrm>
          <a:prstGeom prst="leftRightUpArrow">
            <a:avLst>
              <a:gd name="adj1" fmla="val 28351"/>
              <a:gd name="adj2" fmla="val 31143"/>
              <a:gd name="adj3" fmla="val 18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42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CE79D-B3F1-4EF7-99D3-F5FE43E5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04" y="2855650"/>
            <a:ext cx="10353761" cy="1326321"/>
          </a:xfrm>
        </p:spPr>
        <p:txBody>
          <a:bodyPr/>
          <a:lstStyle/>
          <a:p>
            <a:r>
              <a:rPr lang="sk-SK" dirty="0"/>
              <a:t>Ďakujem za pozornosť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6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8B5C3-DDEB-411F-8B46-CE45CBD3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1" y="628651"/>
            <a:ext cx="6588253" cy="3495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Jindřich František Boblig z Edelstadtu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A0225DA-4807-4FE7-B30D-8F14816E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7471" y="4286250"/>
            <a:ext cx="6654928" cy="18097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Ruský právnik, ktorý má na svedomí 250 obetí </a:t>
            </a:r>
          </a:p>
          <a:p>
            <a:r>
              <a:rPr lang="en-US">
                <a:solidFill>
                  <a:schemeClr val="tx1"/>
                </a:solidFill>
              </a:rPr>
              <a:t>-využíval brutálne mučenie na vynútenie priznania "obcovania s diablom"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1D6628-BB92-407D-9A80-A7B1FE60B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F289130-7FF7-4FE3-AC37-9D27E2DB1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4" r="8751" b="-3"/>
          <a:stretch/>
        </p:blipFill>
        <p:spPr>
          <a:xfrm>
            <a:off x="1141857" y="1627580"/>
            <a:ext cx="2964561" cy="3602840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F3615F-15C6-45D2-BC39-E5867930A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4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1E44FAAB-C1D2-4FC8-806E-210F97CBD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336" y="-7367"/>
            <a:ext cx="7344792" cy="4896528"/>
          </a:xfrm>
          <a:prstGeom prst="rect">
            <a:avLst/>
          </a:prstGeom>
        </p:spPr>
      </p:pic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C56D42D-AFBF-4F85-B59E-ED6149052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366275">
            <a:off x="6873379" y="2323654"/>
            <a:ext cx="3984907" cy="150018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Muž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obv</a:t>
            </a:r>
            <a:r>
              <a:rPr lang="sk-SK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n</a:t>
            </a:r>
            <a:r>
              <a:rPr lang="sk-SK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l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svoju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ženu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Barboru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z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čarodejníctva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-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vraj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sk-SK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zakliala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dobytok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a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jemu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sam</a:t>
            </a:r>
            <a:r>
              <a:rPr lang="sk-SK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é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m</a:t>
            </a:r>
            <a:r>
              <a:rPr lang="sk-SK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u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podávala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otrávený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syr</a:t>
            </a:r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869F74B-7EAD-48D3-B73B-42A4E6DECECC}"/>
              </a:ext>
            </a:extLst>
          </p:cNvPr>
          <p:cNvSpPr txBox="1"/>
          <p:nvPr/>
        </p:nvSpPr>
        <p:spPr>
          <a:xfrm rot="368386">
            <a:off x="7223463" y="1615736"/>
            <a:ext cx="164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</a:rPr>
              <a:t>27.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</a:rPr>
              <a:t>júna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Bradley Hand ITC" panose="03070402050302030203" pitchFamily="66" charset="0"/>
              </a:rPr>
              <a:t> 1622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2ABFCB7-F181-4B15-B13D-CF0544AD1320}"/>
              </a:ext>
            </a:extLst>
          </p:cNvPr>
          <p:cNvSpPr txBox="1"/>
          <p:nvPr/>
        </p:nvSpPr>
        <p:spPr>
          <a:xfrm>
            <a:off x="1209364" y="629815"/>
            <a:ext cx="2574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Začali </a:t>
            </a:r>
            <a:r>
              <a:rPr lang="en-US" sz="2400" dirty="0" err="1"/>
              <a:t>desiatky</a:t>
            </a:r>
            <a:r>
              <a:rPr lang="en-US" sz="2400" dirty="0"/>
              <a:t> </a:t>
            </a:r>
            <a:r>
              <a:rPr lang="en-US" sz="2400" dirty="0" err="1"/>
              <a:t>rokov</a:t>
            </a:r>
            <a:r>
              <a:rPr lang="en-US" sz="2400" dirty="0"/>
              <a:t> </a:t>
            </a:r>
            <a:r>
              <a:rPr lang="en-US" sz="2400" dirty="0" err="1"/>
              <a:t>čarodejníckych</a:t>
            </a:r>
            <a:r>
              <a:rPr lang="en-US" sz="2400" dirty="0"/>
              <a:t> </a:t>
            </a:r>
            <a:r>
              <a:rPr lang="en-US" sz="2400" dirty="0" err="1"/>
              <a:t>procesov</a:t>
            </a:r>
            <a:endParaRPr lang="en-US" sz="24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F755434-1298-4FC4-8B68-8706B1EB3B65}"/>
              </a:ext>
            </a:extLst>
          </p:cNvPr>
          <p:cNvSpPr txBox="1"/>
          <p:nvPr/>
        </p:nvSpPr>
        <p:spPr>
          <a:xfrm>
            <a:off x="7571396" y="4351009"/>
            <a:ext cx="2219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Barboru po šiestich dňoch mučenia upálili na hranici aj s inými ženami</a:t>
            </a:r>
            <a:endParaRPr lang="en-US" sz="24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B5B4E86-B899-4B8A-9C12-74A74B5FA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5020">
            <a:off x="1045527" y="1976307"/>
            <a:ext cx="5768192" cy="30512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02A1730C-F2CB-46CB-9243-B19492070C27}"/>
              </a:ext>
            </a:extLst>
          </p:cNvPr>
          <p:cNvSpPr txBox="1"/>
          <p:nvPr/>
        </p:nvSpPr>
        <p:spPr>
          <a:xfrm>
            <a:off x="3749348" y="55051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Procesy a popravy pokračovali aj v ďalších rokoch.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6EFD219-8BCD-4714-AFB2-AA1C6CAA6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6646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1602ADC-1316-48EC-AAE3-ED5194E28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481" y="337351"/>
            <a:ext cx="2820382" cy="61788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</a:rPr>
              <a:t>1651-1652 v celom </a:t>
            </a:r>
            <a:r>
              <a:rPr lang="en-US" dirty="0" err="1">
                <a:solidFill>
                  <a:schemeClr val="bg2"/>
                </a:solidFill>
              </a:rPr>
              <a:t>Niskom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kniežatstve</a:t>
            </a:r>
            <a:r>
              <a:rPr lang="en-US" dirty="0">
                <a:solidFill>
                  <a:schemeClr val="bg2"/>
                </a:solidFill>
              </a:rPr>
              <a:t>, ktoré </a:t>
            </a:r>
            <a:r>
              <a:rPr lang="en-US" dirty="0" err="1">
                <a:solidFill>
                  <a:schemeClr val="bg2"/>
                </a:solidFill>
              </a:rPr>
              <a:t>sa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rozkladalo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území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dnešného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Jesenicka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niekoľkých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obcí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Bruntálsku</a:t>
            </a:r>
            <a:r>
              <a:rPr lang="en-US" dirty="0">
                <a:solidFill>
                  <a:schemeClr val="bg2"/>
                </a:solidFill>
              </a:rPr>
              <a:t> a </a:t>
            </a:r>
            <a:r>
              <a:rPr lang="en-US" dirty="0" err="1">
                <a:solidFill>
                  <a:schemeClr val="bg2"/>
                </a:solidFill>
              </a:rPr>
              <a:t>poľského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Opolského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vojvodstva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zomrelo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údajne</a:t>
            </a:r>
            <a:r>
              <a:rPr lang="en-US" dirty="0">
                <a:solidFill>
                  <a:schemeClr val="bg2"/>
                </a:solidFill>
              </a:rPr>
              <a:t> cez 250 </a:t>
            </a:r>
            <a:r>
              <a:rPr lang="en-US" dirty="0" err="1">
                <a:solidFill>
                  <a:schemeClr val="bg2"/>
                </a:solidFill>
              </a:rPr>
              <a:t>osôb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D538358-65F0-4C8D-A2BE-1D4ED82DD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2770" y="171450"/>
            <a:ext cx="8125536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75B91437-F52F-44AA-A33F-0EAC3C1E3A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</a:blip>
          <a:srcRect l="4338" r="14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037CC0-03D2-45DF-A92F-325851A9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0E865B82-DAEE-4A05-9E76-ACEC9B0FC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269" y="3602038"/>
            <a:ext cx="9001462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Aj keď oficiálne pramene hovoria len o niekoľkých desiatkach. Posledné zmienky o čarodejníckych procesoch pochádzajú z 90. rokov 17. storočia.</a:t>
            </a:r>
          </a:p>
        </p:txBody>
      </p:sp>
    </p:spTree>
    <p:extLst>
      <p:ext uri="{BB962C8B-B14F-4D97-AF65-F5344CB8AC3E}">
        <p14:creationId xmlns:p14="http://schemas.microsoft.com/office/powerpoint/2010/main" val="143968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4BA82B5-F6FB-4F44-B01A-CC8DF71C4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t="148" b="17736"/>
          <a:stretch/>
        </p:blipFill>
        <p:spPr>
          <a:xfrm>
            <a:off x="-36761" y="0"/>
            <a:ext cx="12192000" cy="685800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6211F5D5-1F4A-4178-A09C-D5202C308604}"/>
              </a:ext>
            </a:extLst>
          </p:cNvPr>
          <p:cNvSpPr txBox="1"/>
          <p:nvPr/>
        </p:nvSpPr>
        <p:spPr>
          <a:xfrm>
            <a:off x="1643107" y="206968"/>
            <a:ext cx="3990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6600" dirty="0"/>
              <a:t>BOBLIG</a:t>
            </a:r>
            <a:endParaRPr lang="en-US" sz="66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4AEC8C6-74D2-4D3C-A28A-824DA946023B}"/>
              </a:ext>
            </a:extLst>
          </p:cNvPr>
          <p:cNvSpPr txBox="1"/>
          <p:nvPr/>
        </p:nvSpPr>
        <p:spPr>
          <a:xfrm>
            <a:off x="5566299" y="470116"/>
            <a:ext cx="482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2400" dirty="0"/>
              <a:t>- </a:t>
            </a:r>
            <a:r>
              <a:rPr lang="en-US" sz="2400" dirty="0" err="1"/>
              <a:t>Zúčastnil</a:t>
            </a:r>
            <a:r>
              <a:rPr lang="sk-SK" sz="2400" dirty="0"/>
              <a:t> sa</a:t>
            </a:r>
            <a:r>
              <a:rPr lang="en-US" sz="2400" dirty="0"/>
              <a:t> </a:t>
            </a:r>
            <a:r>
              <a:rPr lang="sk-SK" sz="2400" dirty="0"/>
              <a:t>mnoho</a:t>
            </a:r>
            <a:r>
              <a:rPr lang="en-US" sz="2400" dirty="0"/>
              <a:t> </a:t>
            </a:r>
            <a:r>
              <a:rPr lang="en-US" sz="2400" dirty="0" err="1"/>
              <a:t>rokovaní</a:t>
            </a:r>
            <a:r>
              <a:rPr lang="en-US" sz="2400" dirty="0"/>
              <a:t> 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študent</a:t>
            </a:r>
            <a:r>
              <a:rPr lang="en-US" sz="2400" dirty="0"/>
              <a:t> </a:t>
            </a:r>
            <a:r>
              <a:rPr lang="en-US" sz="2400" dirty="0" err="1"/>
              <a:t>práva</a:t>
            </a:r>
            <a:endParaRPr lang="sk-SK" sz="24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5073AB0-A650-4B2F-A074-BD31C3B52A74}"/>
              </a:ext>
            </a:extLst>
          </p:cNvPr>
          <p:cNvSpPr txBox="1"/>
          <p:nvPr/>
        </p:nvSpPr>
        <p:spPr>
          <a:xfrm>
            <a:off x="267069" y="1314964"/>
            <a:ext cx="4159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</a:rPr>
              <a:t>Doktorát</a:t>
            </a:r>
            <a:r>
              <a:rPr lang="en-US" sz="2800" dirty="0"/>
              <a:t> </a:t>
            </a:r>
            <a:r>
              <a:rPr lang="sk-SK" sz="2800" dirty="0"/>
              <a:t>nedokončil kvôli </a:t>
            </a:r>
            <a:r>
              <a:rPr lang="en-US" sz="2800" dirty="0" err="1"/>
              <a:t>bohatstv</a:t>
            </a:r>
            <a:r>
              <a:rPr lang="sk-SK" sz="2800" dirty="0"/>
              <a:t>u</a:t>
            </a:r>
            <a:r>
              <a:rPr lang="en-US" sz="2800" dirty="0"/>
              <a:t> z </a:t>
            </a:r>
            <a:r>
              <a:rPr lang="en-US" sz="2800" dirty="0" err="1"/>
              <a:t>popráv</a:t>
            </a:r>
            <a:r>
              <a:rPr lang="en-US" sz="2800" dirty="0"/>
              <a:t> </a:t>
            </a:r>
            <a:r>
              <a:rPr lang="en-US" sz="2800" dirty="0" err="1"/>
              <a:t>zámožných</a:t>
            </a:r>
            <a:r>
              <a:rPr lang="en-US" sz="2800" dirty="0"/>
              <a:t> "</a:t>
            </a:r>
            <a:r>
              <a:rPr lang="en-US" sz="2800" dirty="0" err="1"/>
              <a:t>čarodejníc</a:t>
            </a:r>
            <a:r>
              <a:rPr lang="en-US" sz="2800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53497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95659E0F-37FA-4709-B784-C0F2B4216EB6}"/>
              </a:ext>
            </a:extLst>
          </p:cNvPr>
          <p:cNvSpPr txBox="1"/>
          <p:nvPr/>
        </p:nvSpPr>
        <p:spPr>
          <a:xfrm>
            <a:off x="4776187" y="936698"/>
            <a:ext cx="5611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Z</a:t>
            </a:r>
            <a:r>
              <a:rPr lang="en-US" sz="2400" dirty="0" err="1"/>
              <a:t>ískal</a:t>
            </a:r>
            <a:r>
              <a:rPr lang="en-US" sz="2400" dirty="0"/>
              <a:t> od </a:t>
            </a:r>
            <a:r>
              <a:rPr lang="en-US" sz="2400" dirty="0" err="1"/>
              <a:t>rakúskeho</a:t>
            </a:r>
            <a:r>
              <a:rPr lang="en-US" sz="2400" dirty="0"/>
              <a:t> </a:t>
            </a:r>
            <a:r>
              <a:rPr lang="en-US" sz="2400" dirty="0" err="1"/>
              <a:t>cisára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titul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laického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inkvizítora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sk-SK" sz="2400" dirty="0"/>
              <a:t>a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mal </a:t>
            </a:r>
            <a:r>
              <a:rPr lang="en-US" sz="2400" dirty="0" err="1"/>
              <a:t>plné</a:t>
            </a:r>
            <a:r>
              <a:rPr lang="en-US" sz="2400" dirty="0"/>
              <a:t> </a:t>
            </a:r>
            <a:r>
              <a:rPr lang="en-US" sz="2400" dirty="0" err="1"/>
              <a:t>právo</a:t>
            </a:r>
            <a:r>
              <a:rPr lang="en-US" sz="2400" dirty="0"/>
              <a:t> </a:t>
            </a:r>
            <a:r>
              <a:rPr lang="en-US" sz="2400" dirty="0" err="1"/>
              <a:t>podľa</a:t>
            </a:r>
            <a:r>
              <a:rPr lang="en-US" sz="2400" dirty="0"/>
              <a:t> </a:t>
            </a:r>
            <a:r>
              <a:rPr lang="en-US" sz="2400" dirty="0" err="1"/>
              <a:t>vlastného</a:t>
            </a:r>
            <a:r>
              <a:rPr lang="en-US" sz="2400" dirty="0"/>
              <a:t> </a:t>
            </a:r>
            <a:r>
              <a:rPr lang="en-US" sz="2400" dirty="0" err="1"/>
              <a:t>úsudku</a:t>
            </a:r>
            <a:r>
              <a:rPr lang="en-US" sz="2400" dirty="0"/>
              <a:t> </a:t>
            </a:r>
            <a:r>
              <a:rPr lang="en-US" sz="2400" dirty="0" err="1"/>
              <a:t>opakovať</a:t>
            </a:r>
            <a:r>
              <a:rPr lang="en-US" sz="2400" dirty="0"/>
              <a:t> </a:t>
            </a:r>
            <a:r>
              <a:rPr lang="en-US" sz="2400" dirty="0" err="1"/>
              <a:t>mučenia</a:t>
            </a:r>
            <a:r>
              <a:rPr lang="en-US" sz="2400" dirty="0"/>
              <a:t> </a:t>
            </a:r>
            <a:r>
              <a:rPr lang="en-US" sz="2400" dirty="0" err="1"/>
              <a:t>aj</a:t>
            </a:r>
            <a:r>
              <a:rPr lang="en-US" sz="2400" dirty="0"/>
              <a:t> </a:t>
            </a:r>
            <a:r>
              <a:rPr lang="en-US" sz="2400" dirty="0" err="1"/>
              <a:t>nad</a:t>
            </a:r>
            <a:r>
              <a:rPr lang="en-US" sz="2400" dirty="0"/>
              <a:t> </a:t>
            </a:r>
            <a:r>
              <a:rPr lang="en-US" sz="2400" dirty="0" err="1"/>
              <a:t>zákon</a:t>
            </a:r>
            <a:r>
              <a:rPr lang="en-US" sz="2400" dirty="0"/>
              <a:t>. 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AB44B98-7788-488D-BAE4-1CFBE4BED7BE}"/>
              </a:ext>
            </a:extLst>
          </p:cNvPr>
          <p:cNvSpPr txBox="1"/>
          <p:nvPr/>
        </p:nvSpPr>
        <p:spPr>
          <a:xfrm>
            <a:off x="1473694" y="4417330"/>
            <a:ext cx="4116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Z</a:t>
            </a:r>
            <a:r>
              <a:rPr lang="en-US" sz="2400" dirty="0" err="1"/>
              <a:t>riadil</a:t>
            </a:r>
            <a:r>
              <a:rPr lang="en-US" sz="2400" dirty="0"/>
              <a:t> </a:t>
            </a:r>
            <a:r>
              <a:rPr lang="en-US" sz="2400" dirty="0" err="1"/>
              <a:t>inkvizičn</a:t>
            </a:r>
            <a:r>
              <a:rPr lang="sk-SK" sz="2400" dirty="0"/>
              <a:t>ú</a:t>
            </a:r>
            <a:r>
              <a:rPr lang="en-US" sz="2400" dirty="0"/>
              <a:t> </a:t>
            </a:r>
            <a:r>
              <a:rPr lang="en-US" sz="2400" dirty="0" err="1"/>
              <a:t>komisiu</a:t>
            </a:r>
            <a:r>
              <a:rPr lang="en-US" sz="2400" dirty="0"/>
              <a:t> z </a:t>
            </a:r>
            <a:r>
              <a:rPr lang="en-US" sz="2400" dirty="0" err="1"/>
              <a:t>ľudí</a:t>
            </a:r>
            <a:r>
              <a:rPr lang="en-US" sz="2400" dirty="0"/>
              <a:t>, </a:t>
            </a:r>
            <a:r>
              <a:rPr lang="en-US" sz="2400" dirty="0" err="1"/>
              <a:t>ktorí</a:t>
            </a:r>
            <a:r>
              <a:rPr lang="en-US" sz="2400" dirty="0"/>
              <a:t> </a:t>
            </a:r>
            <a:r>
              <a:rPr lang="en-US" sz="2400" dirty="0" err="1"/>
              <a:t>boli</a:t>
            </a:r>
            <a:r>
              <a:rPr lang="en-US" sz="2400" dirty="0"/>
              <a:t> </a:t>
            </a:r>
            <a:r>
              <a:rPr lang="en-US" sz="2400" dirty="0" err="1"/>
              <a:t>nevzdelaní</a:t>
            </a:r>
            <a:r>
              <a:rPr lang="en-US" sz="2400" dirty="0"/>
              <a:t> a </a:t>
            </a:r>
            <a:r>
              <a:rPr lang="en-US" sz="2400" dirty="0" err="1"/>
              <a:t>ľahko</a:t>
            </a:r>
            <a:r>
              <a:rPr lang="en-US" sz="2400" dirty="0"/>
              <a:t> </a:t>
            </a:r>
            <a:r>
              <a:rPr lang="en-US" sz="2400" dirty="0" err="1"/>
              <a:t>manipulovateľní</a:t>
            </a:r>
            <a:r>
              <a:rPr lang="en-US" dirty="0"/>
              <a:t>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AF73DEF-671D-4773-97BE-746355D54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782" y="3429000"/>
            <a:ext cx="3666478" cy="293918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106EDAD-A329-4458-AD43-ECEFFB8B9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9" b="97768" l="5000" r="98000">
                        <a14:foregroundMark x1="9500" y1="44196" x2="5000" y2="58929"/>
                        <a14:foregroundMark x1="23000" y1="92411" x2="33000" y2="87054"/>
                        <a14:foregroundMark x1="33500" y1="87054" x2="33500" y2="87054"/>
                        <a14:foregroundMark x1="51500" y1="9375" x2="49500" y2="4911"/>
                        <a14:foregroundMark x1="50000" y1="2679" x2="46500" y2="6696"/>
                        <a14:foregroundMark x1="93500" y1="42857" x2="95000" y2="45089"/>
                        <a14:foregroundMark x1="96500" y1="46875" x2="97500" y2="50000"/>
                        <a14:foregroundMark x1="98000" y1="52232" x2="98000" y2="52232"/>
                        <a14:foregroundMark x1="98000" y1="52232" x2="98000" y2="54911"/>
                        <a14:foregroundMark x1="98000" y1="55804" x2="98000" y2="57143"/>
                        <a14:foregroundMark x1="47000" y1="97768" x2="61500" y2="94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3497" y="654728"/>
            <a:ext cx="1905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4CC1E37-7467-4128-9A4F-DB6E6005C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299" y="283368"/>
            <a:ext cx="9738407" cy="6489577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1C1C240-2F38-48FC-A95F-F1C8CB91A600}"/>
              </a:ext>
            </a:extLst>
          </p:cNvPr>
          <p:cNvSpPr txBox="1"/>
          <p:nvPr/>
        </p:nvSpPr>
        <p:spPr>
          <a:xfrm>
            <a:off x="550416" y="523782"/>
            <a:ext cx="5326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/>
              <a:t>Prvá žena mučená na Slovensku</a:t>
            </a:r>
            <a:endParaRPr lang="en-US" sz="48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A665F2F-54D6-4A62-831F-A062462BD05A}"/>
              </a:ext>
            </a:extLst>
          </p:cNvPr>
          <p:cNvSpPr txBox="1"/>
          <p:nvPr/>
        </p:nvSpPr>
        <p:spPr>
          <a:xfrm rot="411908">
            <a:off x="6806526" y="2447946"/>
            <a:ext cx="338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žobráčka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Marina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Schuhová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F88B98F-EAF5-491D-85EA-6AAA38B9BD71}"/>
              </a:ext>
            </a:extLst>
          </p:cNvPr>
          <p:cNvSpPr txBox="1"/>
          <p:nvPr/>
        </p:nvSpPr>
        <p:spPr>
          <a:xfrm rot="388866">
            <a:off x="6230041" y="3028836"/>
            <a:ext cx="415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dala hostiu krave, aby začala znovu dojiť</a:t>
            </a:r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3963C6D-DA24-4F61-9DDE-95B12103EE19}"/>
              </a:ext>
            </a:extLst>
          </p:cNvPr>
          <p:cNvSpPr txBox="1"/>
          <p:nvPr/>
        </p:nvSpPr>
        <p:spPr>
          <a:xfrm rot="403566">
            <a:off x="6105125" y="3704144"/>
            <a:ext cx="4785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psychické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mučenie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-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žene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stačilo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ukázať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kata a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mučiace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nástroje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a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žena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sa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pr</a:t>
            </a:r>
            <a:r>
              <a:rPr lang="sk-SK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znala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ku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všetkému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, z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čoho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ju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obvinili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. </a:t>
            </a:r>
            <a:endParaRPr lang="sk-SK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endParaRPr lang="sk-SK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Skončila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na</a:t>
            </a:r>
            <a:r>
              <a:rPr lang="en-US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Bradley Hand ITC" panose="03070402050302030203" pitchFamily="66" charset="0"/>
              </a:rPr>
              <a:t>hranici</a:t>
            </a:r>
            <a:r>
              <a:rPr lang="sk-SK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.</a:t>
            </a:r>
            <a:endParaRPr lang="en-US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87E861F-424D-48C6-818B-1ABDB5AF5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59" y="3208493"/>
            <a:ext cx="4150108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7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B011A143-E2E0-4A76-985D-D1FB01676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1" b="94361" l="8995" r="89418">
                        <a14:foregroundMark x1="8995" y1="10902" x2="9524" y2="20677"/>
                        <a14:foregroundMark x1="73545" y1="16917" x2="86243" y2="35338"/>
                        <a14:foregroundMark x1="86243" y1="35338" x2="81481" y2="49624"/>
                        <a14:foregroundMark x1="51323" y1="6767" x2="49206" y2="10150"/>
                        <a14:foregroundMark x1="16402" y1="94361" x2="30159" y2="93985"/>
                        <a14:foregroundMark x1="49735" y1="7143" x2="52910" y2="6391"/>
                      </a14:backgroundRemoval>
                    </a14:imgEffect>
                  </a14:imgLayer>
                </a14:imgProps>
              </a:ext>
            </a:extLst>
          </a:blip>
          <a:srcRect t="4476"/>
          <a:stretch/>
        </p:blipFill>
        <p:spPr>
          <a:xfrm>
            <a:off x="5717219" y="0"/>
            <a:ext cx="5045985" cy="6783862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2AA10379-95C7-47CE-9D46-18FE2D62AC79}"/>
              </a:ext>
            </a:extLst>
          </p:cNvPr>
          <p:cNvSpPr txBox="1"/>
          <p:nvPr/>
        </p:nvSpPr>
        <p:spPr>
          <a:xfrm>
            <a:off x="1053251" y="1083036"/>
            <a:ext cx="3879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Boblig</a:t>
            </a:r>
            <a:r>
              <a:rPr lang="en-US" sz="2400" dirty="0"/>
              <a:t> </a:t>
            </a:r>
            <a:r>
              <a:rPr lang="en-US" sz="2400" dirty="0" err="1"/>
              <a:t>bol</a:t>
            </a:r>
            <a:r>
              <a:rPr lang="en-US" sz="2400" dirty="0"/>
              <a:t> </a:t>
            </a:r>
            <a:r>
              <a:rPr lang="en-US" sz="2400" dirty="0" err="1"/>
              <a:t>nielen</a:t>
            </a:r>
            <a:r>
              <a:rPr lang="en-US" sz="2400" dirty="0"/>
              <a:t> </a:t>
            </a:r>
            <a:r>
              <a:rPr lang="en-US" sz="2400" dirty="0" err="1"/>
              <a:t>hamižný</a:t>
            </a:r>
            <a:r>
              <a:rPr lang="en-US" sz="2400" dirty="0"/>
              <a:t>, ale </a:t>
            </a:r>
            <a:r>
              <a:rPr lang="en-US" sz="2400" dirty="0" err="1"/>
              <a:t>aj</a:t>
            </a:r>
            <a:r>
              <a:rPr lang="en-US" sz="2400" dirty="0"/>
              <a:t> s </a:t>
            </a:r>
            <a:r>
              <a:rPr lang="en-US" sz="2400" dirty="0" err="1"/>
              <a:t>veľkou</a:t>
            </a:r>
            <a:r>
              <a:rPr lang="en-US" sz="2400" dirty="0"/>
              <a:t> </a:t>
            </a:r>
            <a:r>
              <a:rPr lang="en-US" sz="2400" dirty="0" err="1"/>
              <a:t>pravdepodobnosťou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sexuáln</a:t>
            </a:r>
            <a:r>
              <a:rPr lang="sk-SK" sz="2400" dirty="0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sadista</a:t>
            </a:r>
            <a:r>
              <a:rPr lang="en-US" sz="2400" dirty="0"/>
              <a:t>, </a:t>
            </a:r>
            <a:r>
              <a:rPr lang="en-US" sz="2400" dirty="0" err="1"/>
              <a:t>začal</a:t>
            </a:r>
            <a:r>
              <a:rPr lang="en-US" sz="2400" dirty="0"/>
              <a:t> </a:t>
            </a:r>
            <a:r>
              <a:rPr lang="en-US" sz="2400" dirty="0" err="1"/>
              <a:t>presadzovať</a:t>
            </a:r>
            <a:r>
              <a:rPr lang="en-US" sz="2400" dirty="0"/>
              <a:t> </a:t>
            </a:r>
            <a:r>
              <a:rPr lang="en-US" sz="2400" dirty="0" err="1"/>
              <a:t>čím</a:t>
            </a:r>
            <a:r>
              <a:rPr lang="en-US" sz="2400" dirty="0"/>
              <a:t> </a:t>
            </a:r>
            <a:r>
              <a:rPr lang="en-US" sz="2400" dirty="0" err="1"/>
              <a:t>ďalej</a:t>
            </a:r>
            <a:r>
              <a:rPr lang="en-US" sz="2400" dirty="0"/>
              <a:t> </a:t>
            </a:r>
            <a:r>
              <a:rPr lang="en-US" sz="2400" dirty="0" err="1"/>
              <a:t>brutálnejš</a:t>
            </a:r>
            <a:r>
              <a:rPr lang="sk-SK" sz="2400" dirty="0" err="1"/>
              <a:t>ie</a:t>
            </a:r>
            <a:r>
              <a:rPr lang="sk-SK" sz="2400" dirty="0"/>
              <a:t> </a:t>
            </a:r>
            <a:r>
              <a:rPr lang="en-US" sz="2400" dirty="0" err="1"/>
              <a:t>mučenia</a:t>
            </a:r>
            <a:r>
              <a:rPr lang="en-US" sz="2400" dirty="0"/>
              <a:t>.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83B516F-C673-42BC-9D1B-424E6023A8B3}"/>
              </a:ext>
            </a:extLst>
          </p:cNvPr>
          <p:cNvSpPr txBox="1"/>
          <p:nvPr/>
        </p:nvSpPr>
        <p:spPr>
          <a:xfrm>
            <a:off x="6778099" y="994299"/>
            <a:ext cx="314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Mučenie čarodejníc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9FD118B-9D09-454C-B728-480FA9F59AE9}"/>
              </a:ext>
            </a:extLst>
          </p:cNvPr>
          <p:cNvSpPr txBox="1"/>
          <p:nvPr/>
        </p:nvSpPr>
        <p:spPr>
          <a:xfrm>
            <a:off x="6525086" y="1683201"/>
            <a:ext cx="36487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C00000"/>
                </a:solidFill>
              </a:rPr>
              <a:t>1.</a:t>
            </a:r>
            <a:r>
              <a:rPr lang="sk-SK" sz="2400" dirty="0">
                <a:solidFill>
                  <a:schemeClr val="bg1"/>
                </a:solidFill>
              </a:rPr>
              <a:t>obvinená osoba vyzlečená donaha a prehliadnutá 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rgbClr val="C00000"/>
                </a:solidFill>
              </a:rPr>
              <a:t>2. </a:t>
            </a:r>
            <a:r>
              <a:rPr lang="sk-SK" sz="2400" dirty="0">
                <a:solidFill>
                  <a:schemeClr val="bg1"/>
                </a:solidFill>
              </a:rPr>
              <a:t>Ak nenašli znamienko oholili všetko ochlpenie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rgbClr val="C00000"/>
                </a:solidFill>
              </a:rPr>
              <a:t>3. </a:t>
            </a:r>
            <a:r>
              <a:rPr lang="sk-SK" sz="2400" dirty="0">
                <a:solidFill>
                  <a:schemeClr val="bg1"/>
                </a:solidFill>
              </a:rPr>
              <a:t>Psychické mučenie </a:t>
            </a:r>
          </a:p>
          <a:p>
            <a:r>
              <a:rPr lang="sk-SK" sz="2400" dirty="0">
                <a:solidFill>
                  <a:schemeClr val="bg1"/>
                </a:solidFill>
              </a:rPr>
              <a:t>( predvádzanie mučiacich nástrojov)</a:t>
            </a:r>
          </a:p>
          <a:p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rgbClr val="C00000"/>
                </a:solidFill>
              </a:rPr>
              <a:t>4. </a:t>
            </a:r>
            <a:r>
              <a:rPr lang="sk-SK" sz="2400" dirty="0">
                <a:solidFill>
                  <a:schemeClr val="bg1"/>
                </a:solidFill>
              </a:rPr>
              <a:t>Fyzické mučenie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Spojnica: zakrivená 7">
            <a:extLst>
              <a:ext uri="{FF2B5EF4-FFF2-40B4-BE49-F238E27FC236}">
                <a16:creationId xmlns:a16="http://schemas.microsoft.com/office/drawing/2014/main" id="{6B0158DE-5B02-46BD-8CF9-53BA37A4D12A}"/>
              </a:ext>
            </a:extLst>
          </p:cNvPr>
          <p:cNvCxnSpPr>
            <a:cxnSpLocks/>
          </p:cNvCxnSpPr>
          <p:nvPr/>
        </p:nvCxnSpPr>
        <p:spPr>
          <a:xfrm rot="5400000">
            <a:off x="3773319" y="2248375"/>
            <a:ext cx="3097689" cy="2547894"/>
          </a:xfrm>
          <a:prstGeom prst="curvedConnector3">
            <a:avLst>
              <a:gd name="adj1" fmla="val 600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lak 13">
            <a:extLst>
              <a:ext uri="{FF2B5EF4-FFF2-40B4-BE49-F238E27FC236}">
                <a16:creationId xmlns:a16="http://schemas.microsoft.com/office/drawing/2014/main" id="{15C361D0-87A4-4218-BBC5-11A8ED233C6E}"/>
              </a:ext>
            </a:extLst>
          </p:cNvPr>
          <p:cNvSpPr/>
          <p:nvPr/>
        </p:nvSpPr>
        <p:spPr>
          <a:xfrm>
            <a:off x="1242875" y="4121185"/>
            <a:ext cx="3409025" cy="23081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znamienko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podozriv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bradavice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považované</a:t>
            </a:r>
            <a:r>
              <a:rPr lang="en-US" dirty="0"/>
              <a:t> za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diablovo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znamenie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84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583</Words>
  <Application>Microsoft Office PowerPoint</Application>
  <PresentationFormat>Širokouhlá</PresentationFormat>
  <Paragraphs>61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Bradley Hand ITC</vt:lpstr>
      <vt:lpstr>Calibri</vt:lpstr>
      <vt:lpstr>Rockwell</vt:lpstr>
      <vt:lpstr>Damask</vt:lpstr>
      <vt:lpstr>´´Upáľte ju,, </vt:lpstr>
      <vt:lpstr>Jindřich František Boblig z Edelstadtu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Boží súd</vt:lpstr>
      <vt:lpstr>V jednotlivých krajinách sa výsledok líšil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´´Upáľte ju,, </dc:title>
  <dc:creator>Mike</dc:creator>
  <cp:lastModifiedBy>Mike</cp:lastModifiedBy>
  <cp:revision>35</cp:revision>
  <dcterms:created xsi:type="dcterms:W3CDTF">2020-05-14T13:38:33Z</dcterms:created>
  <dcterms:modified xsi:type="dcterms:W3CDTF">2020-05-14T16:29:21Z</dcterms:modified>
</cp:coreProperties>
</file>