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8" r:id="rId13"/>
  </p:sldIdLst>
  <p:sldSz cx="12192000" cy="6858000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7BBAE8C-1A53-40A9-8BF6-203FBEBB8B32}" v="14" dt="2020-05-24T15:04:10.529"/>
    <p1510:client id="{0C505050-40B8-4E32-9D80-4498BF2E1D22}" v="210" dt="2020-05-24T14:38:43.473"/>
    <p1510:client id="{2BBD76DA-4A37-4589-828C-39BD692CAA75}" v="598" dt="2020-05-05T12:53:48.572"/>
    <p1510:client id="{78AA378D-E1D2-40E8-B374-02B3038A9B5B}" v="30" dt="2020-05-05T13:21:32.638"/>
    <p1510:client id="{9D755C71-CE25-431F-8099-473FDF5C72E9}" v="10" dt="2020-05-24T15:01:40.729"/>
    <p1510:client id="{A8453BC4-D154-4851-9A68-51CBF046F663}" v="34" dt="2020-05-05T13:08:37.083"/>
    <p1510:client id="{EC7B65C7-B083-46C9-BE41-115D6ABE3EC1}" v="445" dt="2020-05-05T12:01:32.493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75" autoAdjust="0"/>
    <p:restoredTop sz="94660"/>
  </p:normalViewPr>
  <p:slideViewPr>
    <p:cSldViewPr snapToGrid="0">
      <p:cViewPr varScale="1">
        <p:scale>
          <a:sx n="86" d="100"/>
          <a:sy n="86" d="100"/>
        </p:scale>
        <p:origin x="666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microsoft.com/office/2015/10/relationships/revisionInfo" Target="revisionInfo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/>
              <a:t>Upravte štýl predlohy podnadpisov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92032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5402896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9689806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2250253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6997070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7666113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3507205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1265935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20297916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90876875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k-SK"/>
              <a:t>Upravte štýl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24131774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nadpi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/>
              <a:t>Upravte štýly predlohy textu</a:t>
            </a:r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k-SK"/>
              <a:t>Upravte štýl predlohy textu.</a:t>
            </a:r>
          </a:p>
          <a:p>
            <a:pPr lvl="1"/>
            <a:r>
              <a:rPr lang="sk-SK"/>
              <a:t>Druhá úroveň</a:t>
            </a:r>
          </a:p>
          <a:p>
            <a:pPr lvl="2"/>
            <a:r>
              <a:rPr lang="sk-SK"/>
              <a:t>Tretia úroveň</a:t>
            </a:r>
          </a:p>
          <a:p>
            <a:pPr lvl="3"/>
            <a:r>
              <a:rPr lang="sk-SK"/>
              <a:t>Štvrtá úroveň</a:t>
            </a:r>
          </a:p>
          <a:p>
            <a:pPr lvl="4"/>
            <a:r>
              <a:rPr lang="sk-SK"/>
              <a:t>Piata úroveň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D8E55F0-49D3-47F0-9F7C-B48EBAF4ED8F}" type="datetimeFigureOut">
              <a:rPr lang="sk-SK" smtClean="0"/>
              <a:t>24.5.2020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D1342B-065B-40C6-A6BB-D997923519A3}" type="slidenum">
              <a:rPr lang="sk-SK" smtClean="0"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9852437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11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text, fotografia, pózujúci, skupina&#10;&#10;Popis vygenerovaný s veľmi vysokou spoľahlivosťou">
            <a:extLst>
              <a:ext uri="{FF2B5EF4-FFF2-40B4-BE49-F238E27FC236}">
                <a16:creationId xmlns:a16="http://schemas.microsoft.com/office/drawing/2014/main" id="{CC2F39D5-34DB-4A18-A5AC-280DF32F92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5730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319852" y="1122362"/>
            <a:ext cx="11552296" cy="3229777"/>
          </a:xfrm>
        </p:spPr>
        <p:txBody>
          <a:bodyPr>
            <a:normAutofit/>
          </a:bodyPr>
          <a:lstStyle/>
          <a:p>
            <a:r>
              <a:rPr lang="sk-SK" sz="8000" b="1" u="sng" dirty="0">
                <a:solidFill>
                  <a:srgbClr val="FFFFFF"/>
                </a:solidFill>
                <a:latin typeface="Times New Roman"/>
                <a:ea typeface="Microsoft JhengHei"/>
                <a:cs typeface="TH SarabunPSK"/>
              </a:rPr>
              <a:t>Cholerová epidémia</a:t>
            </a:r>
          </a:p>
          <a:p>
            <a:endParaRPr lang="sk-SK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 rot="-10800000" flipV="1">
            <a:off x="7469481" y="6445405"/>
            <a:ext cx="6218297" cy="707827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dirty="0">
                <a:solidFill>
                  <a:srgbClr val="FFFFFF"/>
                </a:solidFill>
                <a:cs typeface="Calibri"/>
              </a:rPr>
              <a:t>Viktória </a:t>
            </a:r>
            <a:r>
              <a:rPr lang="sk-SK" dirty="0" err="1">
                <a:solidFill>
                  <a:srgbClr val="FFFFFF"/>
                </a:solidFill>
                <a:cs typeface="Calibri"/>
              </a:rPr>
              <a:t>Lupčová</a:t>
            </a:r>
            <a:r>
              <a:rPr lang="sk-SK" dirty="0">
                <a:solidFill>
                  <a:srgbClr val="FFFFFF"/>
                </a:solidFill>
                <a:cs typeface="Calibri"/>
              </a:rPr>
              <a:t> II.P</a:t>
            </a:r>
          </a:p>
        </p:txBody>
      </p:sp>
    </p:spTree>
    <p:extLst>
      <p:ext uri="{BB962C8B-B14F-4D97-AF65-F5344CB8AC3E}">
        <p14:creationId xmlns:p14="http://schemas.microsoft.com/office/powerpoint/2010/main" val="367655724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vonkajšie, kôň, trávnik, voda&#10;&#10;Popis vygenerovaný s veľmi vysokou spoľahlivosťou">
            <a:extLst>
              <a:ext uri="{FF2B5EF4-FFF2-40B4-BE49-F238E27FC236}">
                <a16:creationId xmlns:a16="http://schemas.microsoft.com/office/drawing/2014/main" id="{BE34151F-1C81-4733-9F2E-3E12F0F38B6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27" b="847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C4646DC9-2842-4729-8A65-C012D34111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4348" y="252236"/>
            <a:ext cx="10515600" cy="1325563"/>
          </a:xfrm>
        </p:spPr>
        <p:txBody>
          <a:bodyPr>
            <a:normAutofit/>
          </a:bodyPr>
          <a:lstStyle/>
          <a:p>
            <a:r>
              <a:rPr lang="sk-SK" b="1" u="sng" dirty="0">
                <a:solidFill>
                  <a:srgbClr val="FFFFFF"/>
                </a:solidFill>
                <a:latin typeface="Times New Roman"/>
                <a:cs typeface="Times New Roman"/>
              </a:rPr>
              <a:t>Živí a mŕtvi</a:t>
            </a:r>
            <a:endParaRPr lang="sk-SK" u="sng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sk-SK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6ADE3AAB-C588-4E30-A689-82E6A278BB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2644" y="1298811"/>
            <a:ext cx="8229600" cy="4972226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Pacienti, ktorí mali to šťastie, že sa im podarilo z cholery vyliečiť, boli po uzdravení umytí </a:t>
            </a:r>
            <a:r>
              <a:rPr lang="sk-SK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klorkalkom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oblečení do čistého, bieleho rúcha a naparení minerálnymi parami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Minimálne 10 až 14 dní od svojho vyliečenia nesmeli opustiť svoj príbytok, prípadne rekonvalescenčný dom.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Pacienti, ktorí nemali to šťastie a cholere podľahli, boli pochovávaní na základe špecifických predpisov. Pochovávalo sa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v noci, bez zvonenia, bez kňaza a príbuzných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Telo nebohého sa pred pochovaním polialo kvôli dezinfekcii </a:t>
            </a:r>
            <a:r>
              <a:rPr lang="sk-SK" sz="2000" dirty="0" err="1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klorkalkom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Spolu s telom sa do hrobu kládol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aj popol zo šiat a perín nebohého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 ktoré museli byť po smrti cholerou nakazeného človeka spálené.</a:t>
            </a:r>
          </a:p>
          <a:p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Cholerové cintoríny boli budované na rozhraní chotárov dvoch alebo viacerých obcí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, čiže existoval jeden spoločný cholerový cintorín pre viacero dedín.</a:t>
            </a:r>
          </a:p>
          <a:p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jeden hrob slúžil na pochovanie viacerých mŕtvych</a:t>
            </a:r>
            <a:endParaRPr lang="sk-SK" sz="2000" dirty="0">
              <a:solidFill>
                <a:srgbClr val="FFFFFF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24018829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3387D74F-1F63-48D7-BA41-051AFC6D38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2156" y="713232"/>
            <a:ext cx="4874692" cy="1197864"/>
          </a:xfrm>
        </p:spPr>
        <p:txBody>
          <a:bodyPr>
            <a:normAutofit/>
          </a:bodyPr>
          <a:lstStyle/>
          <a:p>
            <a:r>
              <a:rPr lang="sk-SK" sz="3700" b="1" u="sng">
                <a:latin typeface="Times New Roman"/>
                <a:cs typeface="Calibri Light"/>
              </a:rPr>
              <a:t>Cholera na Slovensku</a:t>
            </a:r>
            <a:r>
              <a:rPr lang="sk-SK" sz="3700" b="1">
                <a:cs typeface="Calibri Light"/>
              </a:rPr>
              <a:t> </a:t>
            </a:r>
            <a:endParaRPr lang="sk-SK" sz="3700" b="1"/>
          </a:p>
        </p:txBody>
      </p:sp>
      <p:pic>
        <p:nvPicPr>
          <p:cNvPr id="4" name="Obrázok 4" descr="Obrázok, na ktorom je text, žena, pózujúci, fotografia&#10;&#10;Popis vygenerovaný s veľmi vysokou spoľahlivosťou">
            <a:extLst>
              <a:ext uri="{FF2B5EF4-FFF2-40B4-BE49-F238E27FC236}">
                <a16:creationId xmlns:a16="http://schemas.microsoft.com/office/drawing/2014/main" id="{CBA108B1-AF81-4465-B59F-F5EEE2E463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3369" y="1937689"/>
            <a:ext cx="5849074" cy="3649756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E272F12-AF86-441A-BC1B-C014BBBF85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116396" y="822960"/>
            <a:ext cx="0" cy="914400"/>
          </a:xfrm>
          <a:prstGeom prst="line">
            <a:avLst/>
          </a:prstGeom>
          <a:ln w="19050">
            <a:solidFill>
              <a:schemeClr val="tx1">
                <a:alpha val="7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BE5FDD73-5A1B-4146-BCBA-BF2DF075F8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82156" y="2048256"/>
            <a:ext cx="4874692" cy="412394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latin typeface="Times New Roman"/>
                <a:ea typeface="+mn-lt"/>
                <a:cs typeface="+mn-lt"/>
              </a:rPr>
              <a:t>Najskôr počas júla 1831 zachvátila Zemplínsku a Abovskú stolicu, odkiaľ sa rozšírila do Šariša.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Následne sa počas júla a augusta rozšírila po celom území dnešného Slovenska.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V Trenčianskej stolici, pod ktorú spadali aj Kysuce, ochorelo celkovo 20 559, z ktorých sa uzdravilo 11 679 a zomrelo 8 880.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Z celkovej populácie na </a:t>
            </a:r>
            <a:r>
              <a:rPr lang="sk-SK" sz="2000" dirty="0" err="1">
                <a:latin typeface="Times New Roman"/>
                <a:ea typeface="+mn-lt"/>
                <a:cs typeface="+mn-lt"/>
              </a:rPr>
              <a:t>Kysuciach</a:t>
            </a:r>
            <a:r>
              <a:rPr lang="sk-SK" sz="2000" dirty="0">
                <a:latin typeface="Times New Roman"/>
                <a:ea typeface="+mn-lt"/>
                <a:cs typeface="+mn-lt"/>
              </a:rPr>
              <a:t> vtedy nákaze cholery podľahlo zhruba 4,5% obyvateľstva.</a:t>
            </a:r>
            <a:endParaRPr lang="sk-SK" sz="2000" dirty="0"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07509466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71B2258F-86CA-4D4D-8270-BC05FCDEBF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budova, vnútri, fotografia, staré&#10;&#10;Popis vygenerovaný s veľmi vysokou spoľahlivosťou">
            <a:extLst>
              <a:ext uri="{FF2B5EF4-FFF2-40B4-BE49-F238E27FC236}">
                <a16:creationId xmlns:a16="http://schemas.microsoft.com/office/drawing/2014/main" id="{D75304B0-4A73-426C-B394-25C58E7D6CD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50000"/>
          </a:blip>
          <a:srcRect t="11145" b="20673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BDE242B-1D31-4D1B-9EF1-CBBC2445B45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25111" y="5647325"/>
            <a:ext cx="404519" cy="1536444"/>
          </a:xfrm>
        </p:spPr>
        <p:txBody>
          <a:bodyPr>
            <a:normAutofit/>
          </a:bodyPr>
          <a:lstStyle/>
          <a:p>
            <a:r>
              <a:rPr lang="sk-SK" dirty="0">
                <a:solidFill>
                  <a:schemeClr val="bg1"/>
                </a:solidFill>
                <a:cs typeface="Calibri Light"/>
              </a:rPr>
              <a:t>•</a:t>
            </a:r>
            <a:endParaRPr lang="sk-SK" dirty="0">
              <a:solidFill>
                <a:schemeClr val="bg1"/>
              </a:solidFill>
            </a:endParaRP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D762CF44-2AF7-4758-B1BC-F8A6B74F38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317111" y="6614737"/>
            <a:ext cx="1420519" cy="336395"/>
          </a:xfrm>
        </p:spPr>
        <p:txBody>
          <a:bodyPr vert="horz" lIns="91440" tIns="45720" rIns="91440" bIns="45720" rtlCol="0" anchor="t">
            <a:normAutofit fontScale="85000" lnSpcReduction="20000"/>
          </a:bodyPr>
          <a:lstStyle/>
          <a:p>
            <a:r>
              <a:rPr lang="sk-SK" dirty="0">
                <a:solidFill>
                  <a:schemeClr val="bg1"/>
                </a:solidFill>
                <a:cs typeface="Calibri"/>
              </a:rPr>
              <a:t>•</a:t>
            </a:r>
            <a:endParaRPr lang="sk-SK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107120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A356395-1B7B-4728-819F-9F627AC1A4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4594" y="257695"/>
            <a:ext cx="6386979" cy="1325563"/>
          </a:xfrm>
        </p:spPr>
        <p:txBody>
          <a:bodyPr>
            <a:normAutofit/>
          </a:bodyPr>
          <a:lstStyle/>
          <a:p>
            <a:r>
              <a:rPr lang="sk-SK" sz="3600" b="1" u="sng" dirty="0">
                <a:latin typeface="Times New Roman"/>
                <a:cs typeface="Calibri Light"/>
              </a:rPr>
              <a:t>Kde sa cholera objavila?</a:t>
            </a:r>
            <a:endParaRPr lang="sk-SK" sz="3600" b="1" u="sng" dirty="0">
              <a:latin typeface="Times New Roman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C440FFDE-C959-4BB1-83C2-405631E426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628" y="2081463"/>
            <a:ext cx="6716245" cy="40344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latin typeface="Times New Roman"/>
                <a:ea typeface="+mn-lt"/>
                <a:cs typeface="+mn-lt"/>
              </a:rPr>
              <a:t>Spomedzi všetkých epidémií, ktoré v prvej polovici 19. storočia zasiahli Uhorsko, najničivejšia bola epidémia </a:t>
            </a:r>
            <a:r>
              <a:rPr lang="sk-SK" sz="2000" b="1" u="sng" dirty="0">
                <a:latin typeface="Times New Roman"/>
                <a:ea typeface="+mn-lt"/>
                <a:cs typeface="+mn-lt"/>
              </a:rPr>
              <a:t>cholery</a:t>
            </a:r>
            <a:r>
              <a:rPr lang="sk-SK" sz="2000" u="sng" dirty="0">
                <a:latin typeface="Times New Roman"/>
                <a:ea typeface="+mn-lt"/>
                <a:cs typeface="+mn-lt"/>
              </a:rPr>
              <a:t>. </a:t>
            </a:r>
            <a:endParaRPr lang="sk-SK" sz="2000" dirty="0">
              <a:latin typeface="Times New Roman"/>
              <a:ea typeface="+mn-lt"/>
              <a:cs typeface="+mn-lt"/>
            </a:endParaRP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Do Európy prenikla pravdepodobne z oblasti Indie už v roku 1830.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Najprv sa dostala do Ruska, odtiaľ sa rýchlo rozšírila do severských štátov, Nemecka a do strednej Európy.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Vyžiadala si životy desiatok tisícov ľudí.  </a:t>
            </a:r>
            <a:endParaRPr lang="sk-SK" sz="2000">
              <a:latin typeface="Times New Roman"/>
              <a:ea typeface="+mn-lt"/>
              <a:cs typeface="+mn-lt"/>
            </a:endParaRPr>
          </a:p>
        </p:txBody>
      </p:sp>
      <p:sp>
        <p:nvSpPr>
          <p:cNvPr id="9" name="Freeform: Shape 8">
            <a:extLst>
              <a:ext uri="{FF2B5EF4-FFF2-40B4-BE49-F238E27FC236}">
                <a16:creationId xmlns:a16="http://schemas.microsoft.com/office/drawing/2014/main" id="{CF62D2A7-8207-488C-9F46-316BA81A16C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4" name="Obrázok 4" descr="Obrázok, na ktorom je text, mapa&#10;&#10;Popis vygenerovaný s veľmi vysokou spoľahlivosťou">
            <a:extLst>
              <a:ext uri="{FF2B5EF4-FFF2-40B4-BE49-F238E27FC236}">
                <a16:creationId xmlns:a16="http://schemas.microsoft.com/office/drawing/2014/main" id="{02F148E0-41F1-4469-8B34-9399FE7816D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8352" r="8935" b="-1"/>
          <a:stretch/>
        </p:blipFill>
        <p:spPr>
          <a:xfrm>
            <a:off x="6750141" y="-2"/>
            <a:ext cx="5441859" cy="5654940"/>
          </a:xfrm>
          <a:custGeom>
            <a:avLst/>
            <a:gdLst/>
            <a:ahLst/>
            <a:cxnLst/>
            <a:rect l="l" t="t" r="r" b="b"/>
            <a:pathLst>
              <a:path w="5441859" h="5654940">
                <a:moveTo>
                  <a:pt x="1041368" y="0"/>
                </a:moveTo>
                <a:lnTo>
                  <a:pt x="5441859" y="0"/>
                </a:lnTo>
                <a:lnTo>
                  <a:pt x="5441859" y="4820612"/>
                </a:lnTo>
                <a:lnTo>
                  <a:pt x="5285166" y="4957981"/>
                </a:lnTo>
                <a:cubicBezTo>
                  <a:pt x="4729628" y="5394557"/>
                  <a:pt x="4029081" y="5654940"/>
                  <a:pt x="3267719" y="5654940"/>
                </a:cubicBezTo>
                <a:cubicBezTo>
                  <a:pt x="1463008" y="5654940"/>
                  <a:pt x="0" y="4191932"/>
                  <a:pt x="0" y="2387221"/>
                </a:cubicBezTo>
                <a:cubicBezTo>
                  <a:pt x="0" y="1484866"/>
                  <a:pt x="365752" y="667936"/>
                  <a:pt x="957093" y="7659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7709716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CB3B20-37B4-4AF4-B506-5DAD96B451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23" y="283577"/>
            <a:ext cx="4976706" cy="579196"/>
          </a:xfrm>
        </p:spPr>
        <p:txBody>
          <a:bodyPr anchor="b">
            <a:normAutofit fontScale="90000"/>
          </a:bodyPr>
          <a:lstStyle/>
          <a:p>
            <a:r>
              <a:rPr lang="sk-SK" sz="4000" b="1" u="sng" dirty="0">
                <a:latin typeface="Times New Roman"/>
                <a:ea typeface="+mj-lt"/>
                <a:cs typeface="+mj-lt"/>
              </a:rPr>
              <a:t>Cholera</a:t>
            </a:r>
            <a:endParaRPr lang="sk-SK" b="1" u="sng" dirty="0">
              <a:latin typeface="Times New Roman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86581657-D14F-4732-8B1B-052D678CE58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656" y="1713315"/>
            <a:ext cx="5578780" cy="4281988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r>
              <a:rPr lang="sk-SK" sz="2000" dirty="0">
                <a:latin typeface="Times New Roman"/>
                <a:ea typeface="+mn-lt"/>
                <a:cs typeface="+mn-lt"/>
              </a:rPr>
              <a:t>"Domovom“ cholery bola Ázia, predovšetkým oblasť Indie, kde po stáročia masovo hubila miestne obyvateľstvo. </a:t>
            </a:r>
            <a:endParaRPr lang="sk-SK" sz="2000">
              <a:latin typeface="Times New Roman"/>
              <a:ea typeface="+mn-lt"/>
              <a:cs typeface="+mn-lt"/>
            </a:endParaRP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Do Európy po prvýkrát prenikla až v roku 1830. </a:t>
            </a:r>
            <a:endParaRPr lang="sk-SK" sz="2000">
              <a:latin typeface="Times New Roman"/>
              <a:cs typeface="Calibri"/>
            </a:endParaRP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 Do Uhorska sa dostala pravdepodobne cez Halič – a to v lete roku 1831.</a:t>
            </a:r>
            <a:endParaRPr lang="sk-SK" sz="2000">
              <a:latin typeface="Times New Roman"/>
              <a:cs typeface="Calibri"/>
            </a:endParaRP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Prvý prípad cholery v Uhorsku zaznamenali 13. júna 1831 v </a:t>
            </a:r>
            <a:r>
              <a:rPr lang="sk-SK" sz="2000" dirty="0" err="1">
                <a:latin typeface="Times New Roman"/>
                <a:ea typeface="+mn-lt"/>
                <a:cs typeface="+mn-lt"/>
              </a:rPr>
              <a:t>Ugočskej</a:t>
            </a:r>
            <a:r>
              <a:rPr lang="sk-SK" sz="2000" dirty="0">
                <a:latin typeface="Times New Roman"/>
                <a:ea typeface="+mn-lt"/>
                <a:cs typeface="+mn-lt"/>
              </a:rPr>
              <a:t> župe.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V období od 13. júna 1831 do 22. februára 1832 sa v dôsledku tohto vysoko infekčného ochorenia v Uhorsku nakazilo celkovo 536 517 osôb.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Z nich sa </a:t>
            </a:r>
            <a:r>
              <a:rPr lang="sk-SK" sz="2000" b="1" u="sng" dirty="0">
                <a:latin typeface="Times New Roman"/>
                <a:ea typeface="+mn-lt"/>
                <a:cs typeface="+mn-lt"/>
              </a:rPr>
              <a:t>298 876 ľudí vyliečilo a 237 641 zomrelo</a:t>
            </a:r>
            <a:r>
              <a:rPr lang="sk-SK" sz="2000" u="sng" dirty="0">
                <a:latin typeface="Times New Roman"/>
                <a:ea typeface="+mn-lt"/>
                <a:cs typeface="+mn-lt"/>
              </a:rPr>
              <a:t>.</a:t>
            </a:r>
            <a:endParaRPr lang="sk-SK" sz="2000" u="sng" dirty="0">
              <a:latin typeface="Times New Roman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4" descr="Obrázok, na ktorom je text, kniha, staré, muž&#10;&#10;Popis vygenerovaný s veľmi vysokou spoľahlivosťou">
            <a:extLst>
              <a:ext uri="{FF2B5EF4-FFF2-40B4-BE49-F238E27FC236}">
                <a16:creationId xmlns:a16="http://schemas.microsoft.com/office/drawing/2014/main" id="{B484C4BB-DAAE-4D35-A52D-99225F202D4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643" r="20126"/>
          <a:stretch/>
        </p:blipFill>
        <p:spPr>
          <a:xfrm>
            <a:off x="6932681" y="576072"/>
            <a:ext cx="4647298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51137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topánky, sedenie, dvojica, staré&#10;&#10;Popis vygenerovaný s veľmi vysokou spoľahlivosťou">
            <a:extLst>
              <a:ext uri="{FF2B5EF4-FFF2-40B4-BE49-F238E27FC236}">
                <a16:creationId xmlns:a16="http://schemas.microsoft.com/office/drawing/2014/main" id="{DA373E84-1EC4-478C-AF1C-6AC9A77C23F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621" b="17361"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D7F6D242-7675-446A-B736-F3E5F2ED90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1163" y="299273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u="sng" dirty="0">
                <a:solidFill>
                  <a:srgbClr val="FFFFFF"/>
                </a:solidFill>
                <a:latin typeface="Times New Roman"/>
                <a:cs typeface="Calibri Light"/>
              </a:rPr>
              <a:t>Čo to vlastne bola cholera, ako sa prejavovala?</a:t>
            </a:r>
            <a:endParaRPr lang="sk-SK" sz="3600" dirty="0">
              <a:solidFill>
                <a:srgbClr val="FFFFFF"/>
              </a:solidFill>
              <a:latin typeface="Times New Roman"/>
              <a:cs typeface="Times New Roman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5E29827-F137-45C9-8620-27A77CDD375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1163" y="19196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•Cholera mala veľmi rýchly priebeh. 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•O osude pacientov bolo zvyčajne rozhodnuté v priebehu 24 hodín. </a:t>
            </a:r>
            <a:endParaRPr lang="sk-SK" sz="2000">
              <a:solidFill>
                <a:srgbClr val="FFFFFF"/>
              </a:solidFill>
              <a:latin typeface="Times New Roman"/>
              <a:cs typeface="Calibri"/>
            </a:endParaRPr>
          </a:p>
          <a:p>
            <a:pPr marL="0" indent="0">
              <a:buNone/>
            </a:pP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•Ľudia v dôsledku tohto vysoko infekčného ochorenia zomierali už po siedmich, desiatich alebo dvanástich hodinách. </a:t>
            </a:r>
          </a:p>
          <a:p>
            <a:pPr marL="0" indent="0">
              <a:buNone/>
            </a:pP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</a:t>
            </a:r>
            <a:r>
              <a:rPr lang="sk-SK" sz="2000" b="1" u="sng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Málokedy cholera trvala dlhšie ako dva dni</a:t>
            </a:r>
            <a:r>
              <a:rPr lang="sk-SK" sz="2000" u="sng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 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•Aj v Uhorsku sa veľmi rýchlo šírila a krátko od prepuknutia si vyžiadala veľké množstvo ľudských životov. </a:t>
            </a:r>
          </a:p>
          <a:p>
            <a:pPr marL="0" indent="0">
              <a:buNone/>
            </a:pP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•Najviac postihnutý bol predovšetkým vidiek a príslušníci chudobnejších vrstiev obyvateľstva, žijúci v zlých hygienických podmienkach. </a:t>
            </a:r>
            <a:endParaRPr lang="sk-SK"/>
          </a:p>
          <a:p>
            <a:pPr marL="0" indent="0">
              <a:buNone/>
            </a:pP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•Nedodržiavanie základných hygienických návykov, ako umývanie rúk, každodenná výmena bielizne, dezinfekcia, preváranie a dezinfekcia zdrojov pitnej vody a iné.</a:t>
            </a:r>
            <a:endParaRPr lang="sk-SK" sz="2000" dirty="0">
              <a:solidFill>
                <a:srgbClr val="FFFFFF"/>
              </a:solidFill>
              <a:latin typeface="Times New Roman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7642369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>
            <a:extLst>
              <a:ext uri="{FF2B5EF4-FFF2-40B4-BE49-F238E27FC236}">
                <a16:creationId xmlns:a16="http://schemas.microsoft.com/office/drawing/2014/main" id="{9228552E-C8B1-4A80-8448-0787CE0FC70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topánky, sedenie, dvojica, staré&#10;&#10;Popis vygenerovaný s veľmi vysokou spoľahlivosťou">
            <a:extLst>
              <a:ext uri="{FF2B5EF4-FFF2-40B4-BE49-F238E27FC236}">
                <a16:creationId xmlns:a16="http://schemas.microsoft.com/office/drawing/2014/main" id="{14AB22A7-8599-4B93-A5D3-798716AF020D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35000"/>
          </a:blip>
          <a:srcRect t="13621" b="17361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8910DC81-02F9-472B-8166-837F210EB1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r>
              <a:rPr lang="sk-SK" sz="3600" b="1" u="sng" dirty="0">
                <a:latin typeface="Times New Roman"/>
                <a:ea typeface="+mj-lt"/>
                <a:cs typeface="+mj-lt"/>
              </a:rPr>
              <a:t>Čo to vlastne bola cholera, ako sa prejavovala?</a:t>
            </a:r>
            <a:endParaRPr lang="sk-SK" sz="3600" dirty="0">
              <a:latin typeface="Calibri Light" panose="020F0302020204030204"/>
              <a:cs typeface="Calibri Light" panose="020F0302020204030204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E06C6944-45C9-4899-9C47-DBAD2EC1A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85237" y="2681699"/>
            <a:ext cx="10515600" cy="4351338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  <a:latin typeface="Times New Roman"/>
                <a:cs typeface="Calibri"/>
              </a:rPr>
              <a:t>Cholera sa totiž </a:t>
            </a:r>
            <a:r>
              <a:rPr lang="sk-SK" sz="2000" b="1" u="sng" dirty="0">
                <a:solidFill>
                  <a:srgbClr val="FFFFFF"/>
                </a:solidFill>
                <a:latin typeface="Times New Roman"/>
                <a:cs typeface="Calibri"/>
              </a:rPr>
              <a:t>prenáša prostredníctvom výkalov, v ktorých sa kumulujú choroboplodné zárodky</a:t>
            </a:r>
            <a:r>
              <a:rPr lang="sk-SK" sz="2000" u="sng" dirty="0">
                <a:solidFill>
                  <a:srgbClr val="FFFFFF"/>
                </a:solidFill>
                <a:latin typeface="Times New Roman"/>
                <a:cs typeface="Calibri"/>
              </a:rPr>
              <a:t>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cs typeface="Calibri"/>
              </a:rPr>
              <a:t>Z tohto dôvodu sa ľudia, nedodržiavajúci základné hygienické zásady, veľmi ľahko nakazili.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cs typeface="Calibri"/>
              </a:rPr>
              <a:t>Prvými obeťami cholery sa stávali najmä slabší,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cs typeface="Calibri"/>
              </a:rPr>
              <a:t>podvyživení jedinci, malé deti a starí ľudia</a:t>
            </a:r>
            <a:r>
              <a:rPr lang="sk-SK" sz="2000" dirty="0">
                <a:solidFill>
                  <a:srgbClr val="FFFFFF"/>
                </a:solidFill>
                <a:latin typeface="Times New Roman"/>
                <a:cs typeface="Calibri"/>
              </a:rPr>
              <a:t>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cs typeface="Calibri"/>
              </a:rPr>
              <a:t>Zle živený, príliš mladý či prestarnutý organizmus oveľa ľahšie podľahne chorobám.</a:t>
            </a:r>
            <a:endParaRPr lang="sk-SK" sz="2000" dirty="0">
              <a:solidFill>
                <a:srgbClr val="FFFFFF"/>
              </a:solidFill>
              <a:latin typeface="Times New Roman"/>
              <a:ea typeface="+mn-lt"/>
              <a:cs typeface="+mn-lt"/>
            </a:endParaRPr>
          </a:p>
          <a:p>
            <a:endParaRPr lang="sk-SK">
              <a:solidFill>
                <a:srgbClr val="FFFFFF"/>
              </a:solidFill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1839120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B943BE6A-A51C-495D-AF46-5676658334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67700" y="609751"/>
            <a:ext cx="6141945" cy="1197864"/>
          </a:xfrm>
        </p:spPr>
        <p:txBody>
          <a:bodyPr>
            <a:normAutofit/>
          </a:bodyPr>
          <a:lstStyle/>
          <a:p>
            <a:r>
              <a:rPr lang="sk-SK" sz="3700" b="1" u="sng" dirty="0" err="1">
                <a:latin typeface="Times New Roman"/>
                <a:cs typeface="Times New Roman"/>
              </a:rPr>
              <a:t>Proticholerové</a:t>
            </a:r>
            <a:r>
              <a:rPr lang="sk-SK" sz="3700" b="1" u="sng" dirty="0">
                <a:latin typeface="Times New Roman"/>
                <a:cs typeface="Times New Roman"/>
              </a:rPr>
              <a:t> opatrenia</a:t>
            </a:r>
            <a:endParaRPr lang="sk-SK" sz="3700" u="sng" dirty="0">
              <a:latin typeface="Times New Roman"/>
              <a:cs typeface="Times New Roman"/>
            </a:endParaRPr>
          </a:p>
          <a:p>
            <a:endParaRPr lang="sk-SK" sz="3700">
              <a:cs typeface="Calibri Light"/>
            </a:endParaRPr>
          </a:p>
        </p:txBody>
      </p:sp>
      <p:pic>
        <p:nvPicPr>
          <p:cNvPr id="4" name="Obrázok 4" descr="Obrázok, na ktorom je text, kniha&#10;&#10;Popis vygenerovaný s veľmi vysokou spoľahlivosťou">
            <a:extLst>
              <a:ext uri="{FF2B5EF4-FFF2-40B4-BE49-F238E27FC236}">
                <a16:creationId xmlns:a16="http://schemas.microsoft.com/office/drawing/2014/main" id="{07DE498E-F08A-4E38-872B-4B902771DEB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383"/>
          <a:stretch/>
        </p:blipFill>
        <p:spPr>
          <a:xfrm>
            <a:off x="20" y="10"/>
            <a:ext cx="5495089" cy="6857990"/>
          </a:xfrm>
          <a:prstGeom prst="rect">
            <a:avLst/>
          </a:prstGeom>
        </p:spPr>
      </p:pic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6055940" y="826324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3E95DAAC-BD3A-4D48-92A4-0DF348C6F9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33552" y="1803663"/>
            <a:ext cx="5154168" cy="4123944"/>
          </a:xfrm>
        </p:spPr>
        <p:txBody>
          <a:bodyPr vert="horz" lIns="91440" tIns="45720" rIns="91440" bIns="45720" rtlCol="0" anchor="t">
            <a:normAutofit fontScale="85000" lnSpcReduction="10000"/>
          </a:bodyPr>
          <a:lstStyle/>
          <a:p>
            <a:r>
              <a:rPr lang="sk-SK" sz="2000" dirty="0">
                <a:latin typeface="Times New Roman"/>
                <a:ea typeface="+mn-lt"/>
                <a:cs typeface="+mn-lt"/>
              </a:rPr>
              <a:t>Uhorské úrady sa snažili obmedziť šírenie epidémie v krajine prostredníctvom zavádzania </a:t>
            </a:r>
            <a:r>
              <a:rPr lang="sk-SK" sz="2000" dirty="0" err="1">
                <a:latin typeface="Times New Roman"/>
                <a:ea typeface="+mn-lt"/>
                <a:cs typeface="+mn-lt"/>
              </a:rPr>
              <a:t>proticholerových</a:t>
            </a:r>
            <a:r>
              <a:rPr lang="sk-SK" sz="2000" dirty="0">
                <a:latin typeface="Times New Roman"/>
                <a:ea typeface="+mn-lt"/>
                <a:cs typeface="+mn-lt"/>
              </a:rPr>
              <a:t> opatrení. </a:t>
            </a:r>
            <a:endParaRPr lang="sk-SK" sz="2000">
              <a:latin typeface="Times New Roman"/>
              <a:cs typeface="Calibri"/>
            </a:endParaRP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Na hraniciach žúp a slúžnych okresov boli zriaďované vojenské </a:t>
            </a:r>
            <a:r>
              <a:rPr lang="sk-SK" sz="2000" dirty="0" err="1">
                <a:latin typeface="Times New Roman"/>
                <a:ea typeface="+mn-lt"/>
                <a:cs typeface="+mn-lt"/>
              </a:rPr>
              <a:t>várty</a:t>
            </a:r>
            <a:r>
              <a:rPr lang="sk-SK" sz="2000" dirty="0">
                <a:latin typeface="Times New Roman"/>
                <a:ea typeface="+mn-lt"/>
                <a:cs typeface="+mn-lt"/>
              </a:rPr>
              <a:t>, ktoré mali zamedziť neobmedzenému pohybu obyvateľov v cholerou nakazených oblastí do tých častí krajiny, kde cholera ešte nevypukla. </a:t>
            </a:r>
            <a:endParaRPr lang="sk-SK" sz="2000">
              <a:latin typeface="Times New Roman"/>
              <a:cs typeface="Calibri"/>
            </a:endParaRP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Budovali sa stanice slúžiace na dezinfekciu prichádzajúcej a odchádzajúcej pošty, a tiež kontumačné stanice, ktoré kontrolovali prichádzajúci a odchádzajúci tovar a obyvateľstvo.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V žiadnom prípade  sa nesmeli do príslušných žúp a okresov púšťať tuláci, podozrivé osoby a cudzinci. </a:t>
            </a:r>
          </a:p>
          <a:p>
            <a:r>
              <a:rPr lang="sk-SK" sz="2000" dirty="0">
                <a:latin typeface="Times New Roman"/>
                <a:ea typeface="+mn-lt"/>
                <a:cs typeface="+mn-lt"/>
              </a:rPr>
              <a:t>Zakázané boli všetky spoločenské podujatia, na ktorých sa vyskytovalo väčšie množstvo ľudí</a:t>
            </a:r>
            <a:endParaRPr lang="sk-SK" sz="2000">
              <a:latin typeface="Times New Roman"/>
              <a:cs typeface="Calibri"/>
            </a:endParaRPr>
          </a:p>
          <a:p>
            <a:endParaRPr lang="sk-SK" sz="1400" dirty="0"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8100665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9B76D444-2756-434F-AE61-96D69830C13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EC6294E6-5150-4A9A-95C4-CFF914FFFA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75396" y="318121"/>
            <a:ext cx="5154168" cy="1197864"/>
          </a:xfrm>
        </p:spPr>
        <p:txBody>
          <a:bodyPr>
            <a:normAutofit/>
          </a:bodyPr>
          <a:lstStyle/>
          <a:p>
            <a:r>
              <a:rPr lang="sk-SK" sz="3600" b="1" u="sng" dirty="0" err="1">
                <a:latin typeface="Times New Roman"/>
                <a:cs typeface="Times New Roman"/>
              </a:rPr>
              <a:t>Proticholerové</a:t>
            </a:r>
            <a:r>
              <a:rPr lang="sk-SK" sz="3600" b="1" u="sng" dirty="0">
                <a:latin typeface="Times New Roman"/>
                <a:cs typeface="Times New Roman"/>
              </a:rPr>
              <a:t> opatrenia</a:t>
            </a:r>
            <a:endParaRPr lang="sk-SK" sz="3600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EDF5FE34-0A41-407A-8D94-10FCF68F1D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V="1">
            <a:off x="475488" y="831087"/>
            <a:ext cx="0" cy="914400"/>
          </a:xfrm>
          <a:prstGeom prst="line">
            <a:avLst/>
          </a:prstGeom>
          <a:ln w="19050">
            <a:solidFill>
              <a:schemeClr val="tx1">
                <a:alpha val="8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Zástupný objekt pre obsah 6">
            <a:extLst>
              <a:ext uri="{FF2B5EF4-FFF2-40B4-BE49-F238E27FC236}">
                <a16:creationId xmlns:a16="http://schemas.microsoft.com/office/drawing/2014/main" id="{0668546D-BE59-4841-A7B2-7EE73B5FFB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5989" y="1897737"/>
            <a:ext cx="5154168" cy="412394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z="1800" dirty="0">
                <a:latin typeface="Times New Roman"/>
                <a:ea typeface="+mn-lt"/>
                <a:cs typeface="+mn-lt"/>
              </a:rPr>
              <a:t>Na príkaz svetskej vrchnosti boli počas cholery zatvorené aj školy, krčmy, obchody, hostince, kostoly...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Veci dennej potreby mali ľudia povolené nakupovať výlučne na slobodných uliciach, prípadne im boli prinášané priamo domov.</a:t>
            </a:r>
            <a:endParaRPr lang="sk-SK" sz="1800">
              <a:latin typeface="Times New Roman"/>
              <a:cs typeface="Calibri" panose="020F0502020204030204"/>
            </a:endParaRP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Dobytok (kone, voly, ovce, kravy, kozy...)ktorého majiteľ alebo pôvod nebol známy, sa na 14 dní umiestňoval do maštalí.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Medzi </a:t>
            </a:r>
            <a:r>
              <a:rPr lang="sk-SK" sz="1800" err="1">
                <a:latin typeface="Times New Roman"/>
                <a:ea typeface="+mn-lt"/>
                <a:cs typeface="+mn-lt"/>
              </a:rPr>
              <a:t>protichlerové</a:t>
            </a:r>
            <a:r>
              <a:rPr lang="sk-SK" sz="1800" dirty="0">
                <a:latin typeface="Times New Roman"/>
                <a:ea typeface="+mn-lt"/>
                <a:cs typeface="+mn-lt"/>
              </a:rPr>
              <a:t> opatrenia patrila aj izolácia cholerou nakazených obcí a obyvateľstva, zvýšená osobná hygiena, častejšie upratovanie ulíc a dezinfekcia zdrojov pitnej vody.</a:t>
            </a:r>
          </a:p>
          <a:p>
            <a:r>
              <a:rPr lang="sk-SK" sz="1800" b="1" u="sng" dirty="0">
                <a:latin typeface="Times New Roman"/>
                <a:ea typeface="+mn-lt"/>
                <a:cs typeface="+mn-lt"/>
              </a:rPr>
              <a:t>Dobové rúško alebo vtáčia maska sa používala  v čase cholerovej epidémie ako ochrana tváre.</a:t>
            </a:r>
            <a:endParaRPr lang="sk-SK" sz="1800" u="sng" dirty="0">
              <a:latin typeface="Times New Roman"/>
              <a:cs typeface="Calibri"/>
            </a:endParaRPr>
          </a:p>
          <a:p>
            <a:endParaRPr lang="sk-SK" sz="1500">
              <a:cs typeface="Calibri"/>
            </a:endParaRPr>
          </a:p>
        </p:txBody>
      </p:sp>
      <p:pic>
        <p:nvPicPr>
          <p:cNvPr id="3" name="Obrázok 3" descr="Obrázok, na ktorom je text, fotografia, pózujúci, staré&#10;&#10;Popis vygenerovaný s veľmi vysokou spoľahlivosťou">
            <a:extLst>
              <a:ext uri="{FF2B5EF4-FFF2-40B4-BE49-F238E27FC236}">
                <a16:creationId xmlns:a16="http://schemas.microsoft.com/office/drawing/2014/main" id="{DB2DC6D1-3F6E-4B25-9AA8-0ED985E7DAB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51"/>
          <a:stretch/>
        </p:blipFill>
        <p:spPr>
          <a:xfrm>
            <a:off x="6696891" y="10"/>
            <a:ext cx="5495109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650813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B0792D4F-247E-46FE-85FC-881DEFA41D9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Tw Cen MT" panose="020B0602020104020603"/>
              <a:ea typeface="+mn-ea"/>
              <a:cs typeface="+mn-cs"/>
            </a:endParaRPr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322A4C2-1D00-4E1E-801E-F41FF089BC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9693" y="-591311"/>
            <a:ext cx="4892040" cy="1773936"/>
          </a:xfrm>
        </p:spPr>
        <p:txBody>
          <a:bodyPr anchor="b">
            <a:normAutofit/>
          </a:bodyPr>
          <a:lstStyle/>
          <a:p>
            <a:r>
              <a:rPr lang="sk-SK" sz="4000" b="1" u="sng">
                <a:latin typeface="Times New Roman"/>
                <a:cs typeface="Times New Roman"/>
              </a:rPr>
              <a:t>Potenie o život</a:t>
            </a:r>
            <a:endParaRPr lang="sk-SK" sz="4000" u="sng">
              <a:latin typeface="Times New Roman"/>
              <a:cs typeface="Times New Roman"/>
            </a:endParaRPr>
          </a:p>
          <a:p>
            <a:endParaRPr lang="sk-SK" sz="4000">
              <a:cs typeface="Calibri Ligh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75E30F88-2B45-4E91-83E7-22103A1046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0952" y="716131"/>
            <a:ext cx="5541151" cy="4996951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sk-SK" sz="1800" dirty="0">
                <a:latin typeface="Times New Roman"/>
                <a:ea typeface="+mn-lt"/>
                <a:cs typeface="+mn-lt"/>
              </a:rPr>
              <a:t>Uhorskí lekári liečili ľudí nakazených cholerou dvoma spôsobmi a to –púšťaním žilou(prikladaním pijavíc na vybrané časti tela) a podávaním vybraných medikamentov. 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Tú terapiu kombinovali s bylinnými kúpeľmi, potením, naparovaním alebo saunovaním.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Chorých zakrývali kožušinami a perinou, a to tak dôkladne, že im bolo vidieť iba nos. 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Bolo aj nariadené prikladať im na a medzi nohy kamenné džbány naplnené horúcou vodou ( alebo v ohni rozohriate kamene alebo kusy tehál) 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Na stehná, ľadviny a brucho zase nariadili prikladať misky naplnené horúcim popolom, pieskom, soľou alebo ovsom. </a:t>
            </a:r>
            <a:endParaRPr lang="sk-SK" sz="1800">
              <a:cs typeface="Calibri"/>
            </a:endParaRP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Okolo žalúdka nanášali pacientom teplé cesto z múky z horčičného semena.</a:t>
            </a:r>
          </a:p>
          <a:p>
            <a:r>
              <a:rPr lang="sk-SK" sz="1800" dirty="0">
                <a:latin typeface="Times New Roman"/>
                <a:ea typeface="+mn-lt"/>
                <a:cs typeface="+mn-lt"/>
              </a:rPr>
              <a:t>Prípadne potierali tela zohriatym vínnym liehom, zmiešaným s vínnym octom, cesnakom a paprikou alebo čiernym korením.</a:t>
            </a:r>
          </a:p>
          <a:p>
            <a:r>
              <a:rPr lang="sk-SK" sz="1800" dirty="0">
                <a:latin typeface="Times New Roman"/>
                <a:cs typeface="Calibri"/>
              </a:rPr>
              <a:t>To však robievali až kým iné spôsoby potenia pacientom nepomáhali.</a:t>
            </a:r>
            <a:endParaRPr lang="sk-SK" sz="1800" dirty="0">
              <a:latin typeface="Calibri"/>
              <a:cs typeface="Calibri"/>
            </a:endParaRP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749A7284-D010-4ACB-A08A-FC3C3689B5E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238597" y="1417320"/>
            <a:ext cx="0" cy="4023360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Obrázok 4" descr="Obrázok, na ktorom je kniha, text, kreslenie&#10;&#10;Popis vygenerovaný s veľmi vysokou spoľahlivosťou">
            <a:extLst>
              <a:ext uri="{FF2B5EF4-FFF2-40B4-BE49-F238E27FC236}">
                <a16:creationId xmlns:a16="http://schemas.microsoft.com/office/drawing/2014/main" id="{0915A2B8-FB86-4D87-A8BA-51945D2FE14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94272" y="1857643"/>
            <a:ext cx="5279525" cy="3114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92930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9D6EEA4-51EF-4796-BE5B-F3EB11F23ED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3B3B3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Obrázok 4" descr="Obrázok, na ktorom je vnútri, staré, fotografia, miestnosť&#10;&#10;Popis vygenerovaný s veľmi vysokou spoľahlivosťou">
            <a:extLst>
              <a:ext uri="{FF2B5EF4-FFF2-40B4-BE49-F238E27FC236}">
                <a16:creationId xmlns:a16="http://schemas.microsoft.com/office/drawing/2014/main" id="{9F9D26A5-FE05-42EE-975A-CE4C6B0167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 amt="25000"/>
          </a:blip>
          <a:srcRect t="10714"/>
          <a:stretch/>
        </p:blipFill>
        <p:spPr>
          <a:xfrm>
            <a:off x="20" y="-1"/>
            <a:ext cx="12191980" cy="6858001"/>
          </a:xfrm>
          <a:prstGeom prst="rect">
            <a:avLst/>
          </a:prstGeom>
        </p:spPr>
      </p:pic>
      <p:sp>
        <p:nvSpPr>
          <p:cNvPr id="2" name="Nadpis 1">
            <a:extLst>
              <a:ext uri="{FF2B5EF4-FFF2-40B4-BE49-F238E27FC236}">
                <a16:creationId xmlns:a16="http://schemas.microsoft.com/office/drawing/2014/main" id="{25B5FE11-A3BE-43AE-A724-4BB81E641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3089" y="136243"/>
            <a:ext cx="6696445" cy="1325563"/>
          </a:xfrm>
        </p:spPr>
        <p:txBody>
          <a:bodyPr>
            <a:normAutofit/>
          </a:bodyPr>
          <a:lstStyle/>
          <a:p>
            <a:r>
              <a:rPr lang="sk-SK" sz="4000" b="1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lang="sk-SK" sz="4000" b="1" u="sng" dirty="0">
                <a:solidFill>
                  <a:srgbClr val="FFFFFF"/>
                </a:solidFill>
                <a:latin typeface="Times New Roman"/>
                <a:cs typeface="Times New Roman"/>
              </a:rPr>
              <a:t>okusy o liečbu</a:t>
            </a:r>
            <a:endParaRPr lang="sk-SK" sz="4000" u="sng" dirty="0">
              <a:solidFill>
                <a:srgbClr val="FFFFFF"/>
              </a:solidFill>
              <a:latin typeface="Times New Roman"/>
              <a:cs typeface="Times New Roman"/>
            </a:endParaRPr>
          </a:p>
          <a:p>
            <a:endParaRPr lang="sk-SK" sz="4000">
              <a:solidFill>
                <a:srgbClr val="FFFFFF"/>
              </a:solidFill>
              <a:cs typeface="Calibri Light"/>
            </a:endParaRPr>
          </a:p>
        </p:txBody>
      </p:sp>
      <p:sp>
        <p:nvSpPr>
          <p:cNvPr id="3" name="Zástupný objekt pre obsah 2">
            <a:extLst>
              <a:ext uri="{FF2B5EF4-FFF2-40B4-BE49-F238E27FC236}">
                <a16:creationId xmlns:a16="http://schemas.microsoft.com/office/drawing/2014/main" id="{1F48375E-A133-4B60-B808-1130707C897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58423" y="1822008"/>
            <a:ext cx="7176229" cy="4202314"/>
          </a:xfr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V prvých týždňoch cholery sa nakazeným osobám podával bizmut ,ktorý bol považovaný za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univerzálny liek proti tejto zákernej infekčnej chorobe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Neskôr sa pacientom potieralo špeciálnym cestom okolie srdcovej jamky.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 Cesto sa skladalo z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horčičného semena, múky a octu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 V oblastí srdcovej jamky sa nechávalo pôsobiť dovtedy, kým nevyvolalo pálenie.</a:t>
            </a:r>
          </a:p>
          <a:p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Proti hnačkám užívali pacienti odvar z makových hlávok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. </a:t>
            </a:r>
          </a:p>
          <a:p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Na uhasenie smädu lekári odporúčali </a:t>
            </a:r>
            <a:r>
              <a:rPr lang="sk-SK" sz="2000" b="1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piť predovšetkým bylinkové čaje </a:t>
            </a:r>
            <a:r>
              <a:rPr lang="sk-SK" sz="2000" dirty="0">
                <a:solidFill>
                  <a:srgbClr val="FFFFFF"/>
                </a:solidFill>
                <a:latin typeface="Times New Roman"/>
                <a:ea typeface="+mn-lt"/>
                <a:cs typeface="+mn-lt"/>
              </a:rPr>
              <a:t>z mäty sivej...</a:t>
            </a:r>
          </a:p>
          <a:p>
            <a:endParaRPr lang="sk-SK" sz="1400">
              <a:solidFill>
                <a:srgbClr val="FFFFFF"/>
              </a:solidFill>
              <a:ea typeface="+mn-lt"/>
              <a:cs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187039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Motí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Širokouhlá</PresentationFormat>
  <Paragraphs>0</Paragraphs>
  <Slides>12</Slides>
  <Notes>0</Notes>
  <HiddenSlides>0</HiddenSlides>
  <MMClips>0</MMClips>
  <ScaleCrop>false</ScaleCrop>
  <HeadingPairs>
    <vt:vector size="4" baseType="variant">
      <vt:variant>
        <vt:lpstr>Motív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3" baseType="lpstr">
      <vt:lpstr>Motív Office</vt:lpstr>
      <vt:lpstr>Cholerová epidémia </vt:lpstr>
      <vt:lpstr>Kde sa cholera objavila?</vt:lpstr>
      <vt:lpstr>Cholera</vt:lpstr>
      <vt:lpstr>Čo to vlastne bola cholera, ako sa prejavovala?</vt:lpstr>
      <vt:lpstr>Čo to vlastne bola cholera, ako sa prejavovala?</vt:lpstr>
      <vt:lpstr>Proticholerové opatrenia </vt:lpstr>
      <vt:lpstr>Proticholerové opatrenia</vt:lpstr>
      <vt:lpstr>Potenie o život </vt:lpstr>
      <vt:lpstr>Pokusy o liečbu </vt:lpstr>
      <vt:lpstr>Živí a mŕtvi </vt:lpstr>
      <vt:lpstr>Cholera na Slovensku </vt:lpstr>
      <vt:lpstr>•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Prezentácia programu PowerPoint</dc:title>
  <dc:creator/>
  <cp:lastModifiedBy/>
  <cp:revision>502</cp:revision>
  <dcterms:created xsi:type="dcterms:W3CDTF">2020-05-05T10:30:29Z</dcterms:created>
  <dcterms:modified xsi:type="dcterms:W3CDTF">2020-05-24T15:04:10Z</dcterms:modified>
</cp:coreProperties>
</file>