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71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120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983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855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84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02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783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551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06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66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29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7B6E-1E08-4A8F-9344-410775A8972F}" type="datetimeFigureOut">
              <a:rPr lang="sk-SK" smtClean="0"/>
              <a:t>19. 5. 2020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38C09-8A92-4F16-97F6-CA0E4C7F55B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04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35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936104"/>
          </a:xfrm>
        </p:spPr>
        <p:txBody>
          <a:bodyPr>
            <a:noAutofit/>
          </a:bodyPr>
          <a:lstStyle/>
          <a:p>
            <a:r>
              <a:rPr lang="sk-SK" sz="6000" dirty="0" smtClean="0">
                <a:solidFill>
                  <a:srgbClr val="FF3300"/>
                </a:solidFill>
                <a:latin typeface="Algerian" pitchFamily="82" charset="0"/>
              </a:rPr>
              <a:t>Čo je MERS-CoV?</a:t>
            </a:r>
            <a:endParaRPr lang="sk-SK" dirty="0">
              <a:solidFill>
                <a:srgbClr val="FF33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496944" cy="1224136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sk-SK" dirty="0" smtClean="0"/>
              <a:t> vírusové respiračné ochorenie spôsobené typom koronavírusu</a:t>
            </a:r>
            <a:r>
              <a:rPr lang="sk-SK" dirty="0"/>
              <a:t> </a:t>
            </a:r>
            <a:r>
              <a:rPr lang="sk-SK" dirty="0" smtClean="0"/>
              <a:t>z r. 2012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24944"/>
            <a:ext cx="6010622" cy="319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62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lgerian" pitchFamily="82" charset="0"/>
              </a:rPr>
              <a:t>Ako sa prenáša?</a:t>
            </a:r>
            <a:endParaRPr lang="sk-SK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 smtClean="0"/>
              <a:t> kvapôčkovou infekciou z infikovanej osoby</a:t>
            </a:r>
          </a:p>
          <a:p>
            <a:pPr>
              <a:buFont typeface="Wingdings" pitchFamily="2" charset="2"/>
              <a:buChar char="ü"/>
            </a:pPr>
            <a:endParaRPr lang="sk-SK" sz="2400" dirty="0" smtClean="0"/>
          </a:p>
          <a:p>
            <a:pPr>
              <a:buFont typeface="Wingdings" pitchFamily="2" charset="2"/>
              <a:buChar char="ü"/>
            </a:pPr>
            <a:r>
              <a:rPr lang="sk-SK" sz="2400" dirty="0"/>
              <a:t> </a:t>
            </a:r>
            <a:r>
              <a:rPr lang="sk-SK" sz="2400" dirty="0" smtClean="0"/>
              <a:t>kontaktom s ťavami jednohrbými</a:t>
            </a:r>
          </a:p>
          <a:p>
            <a:pPr marL="0" indent="0">
              <a:buNone/>
            </a:pPr>
            <a:endParaRPr lang="sk-SK" sz="2400" dirty="0" smtClean="0"/>
          </a:p>
          <a:p>
            <a:pPr>
              <a:buFont typeface="Wingdings" pitchFamily="2" charset="2"/>
              <a:buChar char="ü"/>
            </a:pPr>
            <a:r>
              <a:rPr lang="sk-SK" sz="2400" dirty="0"/>
              <a:t> </a:t>
            </a:r>
            <a:r>
              <a:rPr lang="sk-SK" sz="2400" dirty="0" smtClean="0"/>
              <a:t>konzumáciou nedostatočne tepelne spracovaných živočíšnych produktov z nakazených tiav</a:t>
            </a:r>
          </a:p>
          <a:p>
            <a:pPr>
              <a:buFont typeface="Wingdings" pitchFamily="2" charset="2"/>
              <a:buChar char="ü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Inkubačný čas je 2 až 14 dní, v priemere 5 dní.</a:t>
            </a:r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948" y="1268760"/>
            <a:ext cx="2476838" cy="169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300818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954884"/>
            <a:ext cx="3328519" cy="187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12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lgerian" pitchFamily="82" charset="0"/>
              </a:rPr>
              <a:t>Ako sa prejavuje?</a:t>
            </a:r>
            <a:endParaRPr lang="sk-SK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343712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400" dirty="0" smtClean="0"/>
              <a:t>  horúčkou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/>
              <a:t>  kašľom 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 smtClean="0"/>
              <a:t> dýchavičnosťou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/>
              <a:t> </a:t>
            </a:r>
            <a:r>
              <a:rPr lang="sk-SK" sz="2400" dirty="0" smtClean="0"/>
              <a:t>tráviacimi ťažkosťami 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/>
              <a:t> </a:t>
            </a:r>
            <a:r>
              <a:rPr lang="sk-SK" sz="2400" dirty="0" smtClean="0"/>
              <a:t>v ťažkých prípadoch môže vyústiť do zápalu pľúc, končiace sa úmrtím </a:t>
            </a:r>
          </a:p>
          <a:p>
            <a:pPr>
              <a:buFont typeface="Wingdings" pitchFamily="2" charset="2"/>
              <a:buChar char="ü"/>
            </a:pPr>
            <a:r>
              <a:rPr lang="sk-SK" sz="2400" dirty="0"/>
              <a:t> </a:t>
            </a:r>
            <a:r>
              <a:rPr lang="sk-SK" sz="2400" dirty="0" smtClean="0"/>
              <a:t>najmä u pacientov s oslabenou imunitou alebo s iným chronickým ochorením</a:t>
            </a:r>
            <a:endParaRPr lang="sk-SK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094" y="1556792"/>
            <a:ext cx="3253041" cy="125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81" y="1556792"/>
            <a:ext cx="1556516" cy="113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7" y="4797152"/>
            <a:ext cx="2945904" cy="16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342" y="4553709"/>
            <a:ext cx="2763589" cy="2145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2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3300"/>
                </a:solidFill>
                <a:latin typeface="Algerian" pitchFamily="82" charset="0"/>
              </a:rPr>
              <a:t>Postihnuté krajiny</a:t>
            </a:r>
            <a:endParaRPr lang="sk-SK" sz="6000" dirty="0">
              <a:solidFill>
                <a:srgbClr val="FF33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5184576" cy="5400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k-SK" dirty="0"/>
              <a:t> </a:t>
            </a:r>
            <a:r>
              <a:rPr lang="sk-SK" dirty="0" smtClean="0"/>
              <a:t>Saudská Arábia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Spojené Arabské Emiráty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Katar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Jordánsko</a:t>
            </a:r>
            <a:endParaRPr lang="sk-SK" dirty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Omán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Kuvajt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Egypt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Jemen</a:t>
            </a:r>
            <a:endParaRPr lang="sk-SK" dirty="0"/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Libanon </a:t>
            </a:r>
          </a:p>
          <a:p>
            <a:pPr>
              <a:buFont typeface="Wingdings" pitchFamily="2" charset="2"/>
              <a:buChar char="ü"/>
            </a:pPr>
            <a:r>
              <a:rPr lang="sk-SK" dirty="0" smtClean="0"/>
              <a:t> Irán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2780929"/>
            <a:ext cx="5688633" cy="297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2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dirty="0" smtClean="0">
                <a:solidFill>
                  <a:srgbClr val="FF0000"/>
                </a:solidFill>
                <a:latin typeface="Algerian" pitchFamily="82" charset="0"/>
              </a:rPr>
              <a:t>Slovensko a MERS</a:t>
            </a:r>
            <a:endParaRPr lang="sk-SK" sz="60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75252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k-SK" sz="8000" dirty="0" smtClean="0"/>
              <a:t>Na Slovensku sme  13. 6. 2015 zaznamenali prvé podozrenie na vírusové ochorenie MERS u 39-ročného cudzinca z Južnej Kórey.</a:t>
            </a:r>
          </a:p>
          <a:p>
            <a:pPr marL="0" indent="0">
              <a:buNone/>
            </a:pPr>
            <a:endParaRPr lang="sk-SK" sz="8000" dirty="0" smtClean="0"/>
          </a:p>
          <a:p>
            <a:pPr marL="0" indent="0">
              <a:buNone/>
            </a:pPr>
            <a:r>
              <a:rPr lang="sk-SK" sz="8000" dirty="0" smtClean="0"/>
              <a:t>U pacienta boli odobraté vzorky, ktoré boli odoslané do laboratória v Prahe.</a:t>
            </a:r>
          </a:p>
          <a:p>
            <a:pPr marL="0" indent="0">
              <a:buNone/>
            </a:pPr>
            <a:r>
              <a:rPr lang="sk-SK" sz="8000" dirty="0" smtClean="0"/>
              <a:t>Výsledky laboratórneho vyšetrenia boli negatívne, vírusové ochorenie nebolo potvrdené. </a:t>
            </a:r>
          </a:p>
          <a:p>
            <a:pPr marL="0" indent="0">
              <a:buNone/>
            </a:pPr>
            <a:endParaRPr lang="sk-SK" sz="8000" dirty="0" smtClean="0"/>
          </a:p>
          <a:p>
            <a:pPr marL="0" indent="0">
              <a:buNone/>
            </a:pPr>
            <a:r>
              <a:rPr lang="sk-SK" sz="8000" dirty="0" smtClean="0"/>
              <a:t>Na základe negatívnych výsledkov, pacient bol presunutý z podtlakovej jednotky SARS na samostatnú izbu Kliniky infektológie po dobu ešte niekoľkých dní.</a:t>
            </a:r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0447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48072"/>
          </a:xfrm>
        </p:spPr>
        <p:txBody>
          <a:bodyPr>
            <a:noAutofit/>
          </a:bodyPr>
          <a:lstStyle/>
          <a:p>
            <a:r>
              <a:rPr lang="sk-SK" sz="4800" dirty="0" smtClean="0">
                <a:solidFill>
                  <a:srgbClr val="FF3300"/>
                </a:solidFill>
                <a:latin typeface="Algerian" pitchFamily="82" charset="0"/>
              </a:rPr>
              <a:t>Čo robiť pri vycestovaní do rizikovej oblasti?</a:t>
            </a:r>
            <a:endParaRPr lang="sk-SK" sz="4800" dirty="0">
              <a:solidFill>
                <a:srgbClr val="FF3300"/>
              </a:solidFill>
              <a:latin typeface="Algerian" pitchFamily="82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876" y="1890841"/>
            <a:ext cx="4036043" cy="494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29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sk-SK" sz="5400" dirty="0" smtClean="0">
                <a:solidFill>
                  <a:srgbClr val="FF0000"/>
                </a:solidFill>
                <a:latin typeface="Algerian" pitchFamily="82" charset="0"/>
              </a:rPr>
              <a:t>Čo robiť po návrate z rizikovej oblasti?</a:t>
            </a:r>
            <a:endParaRPr lang="sk-SK" sz="54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916832"/>
            <a:ext cx="8784976" cy="41044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sk-SK" sz="2800" dirty="0"/>
              <a:t>p</a:t>
            </a:r>
            <a:r>
              <a:rPr lang="sk-SK" sz="2800" dirty="0" smtClean="0"/>
              <a:t>oužívať výlučne vlastné prostriedky osobnej hygieny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/>
              <a:t>k</a:t>
            </a:r>
            <a:r>
              <a:rPr lang="sk-SK" sz="2800" dirty="0" smtClean="0"/>
              <a:t>ontrolovať svoj zdravotný stav 14 dní od príchodu z postihnutej oblasti </a:t>
            </a:r>
          </a:p>
          <a:p>
            <a:pPr>
              <a:buFont typeface="Wingdings" pitchFamily="2" charset="2"/>
              <a:buChar char="ü"/>
            </a:pPr>
            <a:r>
              <a:rPr lang="sk-SK" sz="2800" dirty="0" smtClean="0"/>
              <a:t>v prípade výskytu príznakov ochorenia kontaktovať svojho lekára alebo zavolať na tiesňové telefónne číslo 112 a informovať ich o Vašich ťažkostiach a o tom, že ste navštívili krajinu s výskytom MERS-CoV</a:t>
            </a:r>
            <a:endParaRPr lang="sk-SK" sz="28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7556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9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336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k-SK" sz="6000" dirty="0" smtClean="0">
                <a:solidFill>
                  <a:srgbClr val="FF0000"/>
                </a:solidFill>
                <a:latin typeface="Algerian" pitchFamily="82" charset="0"/>
              </a:rPr>
              <a:t>   Ďakujem za pozornosť</a:t>
            </a:r>
          </a:p>
          <a:p>
            <a:pPr marL="0" indent="0">
              <a:buNone/>
            </a:pPr>
            <a:endParaRPr lang="sk-SK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6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sz="6000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sk-SK" sz="6000" dirty="0">
                <a:solidFill>
                  <a:srgbClr val="FF0000"/>
                </a:solidFill>
              </a:rPr>
              <a:t> </a:t>
            </a:r>
            <a:r>
              <a:rPr lang="sk-SK" sz="6000" dirty="0" smtClean="0">
                <a:solidFill>
                  <a:srgbClr val="FF0000"/>
                </a:solidFill>
              </a:rPr>
              <a:t>                              </a:t>
            </a:r>
            <a:r>
              <a:rPr lang="sk-SK" sz="2800" dirty="0" smtClean="0">
                <a:solidFill>
                  <a:srgbClr val="FF0000"/>
                </a:solidFill>
                <a:latin typeface="Algerian" pitchFamily="82" charset="0"/>
              </a:rPr>
              <a:t>Zuzana Patakyová, II.P</a:t>
            </a:r>
            <a:endParaRPr lang="sk-SK" sz="5400" dirty="0">
              <a:solidFill>
                <a:srgbClr val="FF0000"/>
              </a:solidFill>
              <a:latin typeface="Algerian" pitchFamily="82" charset="0"/>
            </a:endParaRPr>
          </a:p>
          <a:p>
            <a:pPr marL="0" indent="0">
              <a:buNone/>
            </a:pPr>
            <a:endParaRPr lang="sk-SK" sz="5400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1" y="1628800"/>
            <a:ext cx="9168341" cy="343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2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264</Words>
  <Application>Microsoft Office PowerPoint</Application>
  <PresentationFormat>Předvádění na obrazovce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Prezentace aplikace PowerPoint</vt:lpstr>
      <vt:lpstr>Čo je MERS-CoV?</vt:lpstr>
      <vt:lpstr>Ako sa prenáša?</vt:lpstr>
      <vt:lpstr>Ako sa prejavuje?</vt:lpstr>
      <vt:lpstr>Postihnuté krajiny</vt:lpstr>
      <vt:lpstr>Slovensko a MERS</vt:lpstr>
      <vt:lpstr>Čo robiť pri vycestovaní do rizikovej oblasti?</vt:lpstr>
      <vt:lpstr>Čo robiť po návrate z rizikovej oblasti?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MERS</dc:title>
  <dc:creator>PC</dc:creator>
  <cp:lastModifiedBy>PC</cp:lastModifiedBy>
  <cp:revision>10</cp:revision>
  <dcterms:created xsi:type="dcterms:W3CDTF">2020-05-19T10:09:40Z</dcterms:created>
  <dcterms:modified xsi:type="dcterms:W3CDTF">2020-05-19T11:47:59Z</dcterms:modified>
</cp:coreProperties>
</file>